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rimo Bold" charset="1" panose="020B0704020202020204"/>
      <p:regular r:id="rId25"/>
    </p:embeddedFont>
    <p:embeddedFont>
      <p:font typeface="Roboto Bold" charset="1" panose="02000000000000000000"/>
      <p:regular r:id="rId26"/>
    </p:embeddedFont>
    <p:embeddedFont>
      <p:font typeface="Arimo" charset="1" panose="020B0604020202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Relationship Id="rId4" Target="../media/image1.pn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7.jpe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.png" Type="http://schemas.openxmlformats.org/officeDocument/2006/relationships/image"/><Relationship Id="rId4" Target="../media/image8.jpeg" Type="http://schemas.openxmlformats.org/officeDocument/2006/relationships/image"/><Relationship Id="rId5" Target="../media/image2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7.jpeg" Type="http://schemas.openxmlformats.org/officeDocument/2006/relationships/image"/><Relationship Id="rId4" Target="../media/image1.png" Type="http://schemas.openxmlformats.org/officeDocument/2006/relationships/image"/><Relationship Id="rId5" Target="../media/image8.jpeg" Type="http://schemas.openxmlformats.org/officeDocument/2006/relationships/image"/><Relationship Id="rId6" Target="../media/image2.png" Type="http://schemas.openxmlformats.org/officeDocument/2006/relationships/image"/><Relationship Id="rId7" Target="http://github.com/sandhya-mgs2/Capstone-4A/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2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2" Target="../media/image19.jpeg" Type="http://schemas.openxmlformats.org/officeDocument/2006/relationships/imag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.png" Type="http://schemas.openxmlformats.org/officeDocument/2006/relationships/image"/><Relationship Id="rId4" Target="../media/image8.jpeg" Type="http://schemas.openxmlformats.org/officeDocument/2006/relationships/image"/><Relationship Id="rId5" Target="../media/image2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.png" Type="http://schemas.openxmlformats.org/officeDocument/2006/relationships/image"/><Relationship Id="rId4" Target="../media/image8.jpeg" Type="http://schemas.openxmlformats.org/officeDocument/2006/relationships/image"/><Relationship Id="rId5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00118" y="-2673481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5"/>
                </a:lnTo>
                <a:lnTo>
                  <a:pt x="0" y="10613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41403" y="7747559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039713" y="2148373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78088" y="503586"/>
            <a:ext cx="1881212" cy="1432857"/>
          </a:xfrm>
          <a:custGeom>
            <a:avLst/>
            <a:gdLst/>
            <a:ahLst/>
            <a:cxnLst/>
            <a:rect r="r" b="b" t="t" l="l"/>
            <a:pathLst>
              <a:path h="1432857" w="1881212">
                <a:moveTo>
                  <a:pt x="0" y="0"/>
                </a:moveTo>
                <a:lnTo>
                  <a:pt x="1881212" y="0"/>
                </a:lnTo>
                <a:lnTo>
                  <a:pt x="1881212" y="1432857"/>
                </a:lnTo>
                <a:lnTo>
                  <a:pt x="0" y="1432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11689" y="3667079"/>
            <a:ext cx="7329557" cy="4515769"/>
            <a:chOff x="0" y="0"/>
            <a:chExt cx="9772743" cy="60210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009267" y="0"/>
              <a:ext cx="5763476" cy="6018035"/>
            </a:xfrm>
            <a:custGeom>
              <a:avLst/>
              <a:gdLst/>
              <a:ahLst/>
              <a:cxnLst/>
              <a:rect r="r" b="b" t="t" l="l"/>
              <a:pathLst>
                <a:path h="6018035" w="5763476">
                  <a:moveTo>
                    <a:pt x="0" y="0"/>
                  </a:moveTo>
                  <a:lnTo>
                    <a:pt x="5763476" y="0"/>
                  </a:lnTo>
                  <a:lnTo>
                    <a:pt x="5763476" y="6018035"/>
                  </a:lnTo>
                  <a:lnTo>
                    <a:pt x="0" y="6018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2991"/>
              <a:ext cx="5645370" cy="6018035"/>
            </a:xfrm>
            <a:custGeom>
              <a:avLst/>
              <a:gdLst/>
              <a:ahLst/>
              <a:cxnLst/>
              <a:rect r="r" b="b" t="t" l="l"/>
              <a:pathLst>
                <a:path h="6018035" w="5645370">
                  <a:moveTo>
                    <a:pt x="0" y="0"/>
                  </a:moveTo>
                  <a:lnTo>
                    <a:pt x="5645370" y="0"/>
                  </a:lnTo>
                  <a:lnTo>
                    <a:pt x="5645370" y="6018035"/>
                  </a:lnTo>
                  <a:lnTo>
                    <a:pt x="0" y="6018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8543" y="6156331"/>
            <a:ext cx="7905457" cy="2597888"/>
            <a:chOff x="0" y="0"/>
            <a:chExt cx="1224762" cy="4024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24762" cy="402481"/>
            </a:xfrm>
            <a:custGeom>
              <a:avLst/>
              <a:gdLst/>
              <a:ahLst/>
              <a:cxnLst/>
              <a:rect r="r" b="b" t="t" l="l"/>
              <a:pathLst>
                <a:path h="402481" w="1224762">
                  <a:moveTo>
                    <a:pt x="22524" y="0"/>
                  </a:moveTo>
                  <a:lnTo>
                    <a:pt x="1202238" y="0"/>
                  </a:lnTo>
                  <a:cubicBezTo>
                    <a:pt x="1214678" y="0"/>
                    <a:pt x="1224762" y="10084"/>
                    <a:pt x="1224762" y="22524"/>
                  </a:cubicBezTo>
                  <a:lnTo>
                    <a:pt x="1224762" y="379957"/>
                  </a:lnTo>
                  <a:cubicBezTo>
                    <a:pt x="1224762" y="392396"/>
                    <a:pt x="1214678" y="402481"/>
                    <a:pt x="1202238" y="402481"/>
                  </a:cubicBezTo>
                  <a:lnTo>
                    <a:pt x="22524" y="402481"/>
                  </a:lnTo>
                  <a:cubicBezTo>
                    <a:pt x="16550" y="402481"/>
                    <a:pt x="10821" y="400108"/>
                    <a:pt x="6597" y="395884"/>
                  </a:cubicBezTo>
                  <a:cubicBezTo>
                    <a:pt x="2373" y="391660"/>
                    <a:pt x="0" y="385930"/>
                    <a:pt x="0" y="379957"/>
                  </a:cubicBezTo>
                  <a:lnTo>
                    <a:pt x="0" y="22524"/>
                  </a:lnTo>
                  <a:cubicBezTo>
                    <a:pt x="0" y="16550"/>
                    <a:pt x="2373" y="10821"/>
                    <a:pt x="6597" y="6597"/>
                  </a:cubicBezTo>
                  <a:cubicBezTo>
                    <a:pt x="10821" y="2373"/>
                    <a:pt x="16550" y="0"/>
                    <a:pt x="22524" y="0"/>
                  </a:cubicBezTo>
                  <a:close/>
                </a:path>
              </a:pathLst>
            </a:custGeom>
            <a:blipFill>
              <a:blip r:embed="rId8">
                <a:alphaModFix amt="40000"/>
              </a:blip>
              <a:stretch>
                <a:fillRect l="0" t="-49564" r="0" b="-49564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162220" y="6820464"/>
            <a:ext cx="1366165" cy="1145906"/>
            <a:chOff x="0" y="0"/>
            <a:chExt cx="969031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9031" cy="812800"/>
            </a:xfrm>
            <a:custGeom>
              <a:avLst/>
              <a:gdLst/>
              <a:ahLst/>
              <a:cxnLst/>
              <a:rect r="r" b="b" t="t" l="l"/>
              <a:pathLst>
                <a:path h="812800" w="969031">
                  <a:moveTo>
                    <a:pt x="969031" y="406400"/>
                  </a:moveTo>
                  <a:lnTo>
                    <a:pt x="562631" y="0"/>
                  </a:lnTo>
                  <a:lnTo>
                    <a:pt x="562631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562631" y="609600"/>
                  </a:lnTo>
                  <a:lnTo>
                    <a:pt x="562631" y="812800"/>
                  </a:lnTo>
                  <a:lnTo>
                    <a:pt x="969031" y="406400"/>
                  </a:lnTo>
                  <a:close/>
                </a:path>
              </a:pathLst>
            </a:custGeom>
            <a:solidFill>
              <a:srgbClr val="5EDDC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55575"/>
              <a:ext cx="867431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03945" y="1629409"/>
            <a:ext cx="10736809" cy="351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16"/>
              </a:lnSpc>
              <a:spcBef>
                <a:spcPct val="0"/>
              </a:spcBef>
            </a:pPr>
            <a:r>
              <a:rPr lang="en-US" b="true" sz="7453">
                <a:solidFill>
                  <a:srgbClr val="5EDDC1"/>
                </a:solidFill>
                <a:latin typeface="Arimo Bold"/>
                <a:ea typeface="Arimo Bold"/>
                <a:cs typeface="Arimo Bold"/>
                <a:sym typeface="Arimo Bold"/>
              </a:rPr>
              <a:t>Mental Health Demand &amp; Supply Analysis Across U.S. States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67511" y="6174532"/>
            <a:ext cx="6473892" cy="2579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2"/>
              </a:lnSpc>
              <a:spcBef>
                <a:spcPct val="0"/>
              </a:spcBef>
            </a:pPr>
            <a:r>
              <a:rPr lang="en-US" b="true" sz="324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Presented by:</a:t>
            </a:r>
          </a:p>
          <a:p>
            <a:pPr algn="ctr">
              <a:lnSpc>
                <a:spcPts val="4062"/>
              </a:lnSpc>
              <a:spcBef>
                <a:spcPct val="0"/>
              </a:spcBef>
            </a:pPr>
            <a:r>
              <a:rPr lang="en-US" b="true" sz="324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Group 4 </a:t>
            </a:r>
          </a:p>
          <a:p>
            <a:pPr algn="ctr">
              <a:lnSpc>
                <a:spcPts val="4062"/>
              </a:lnSpc>
              <a:spcBef>
                <a:spcPct val="0"/>
              </a:spcBef>
            </a:pPr>
          </a:p>
          <a:p>
            <a:pPr algn="ctr">
              <a:lnSpc>
                <a:spcPts val="4062"/>
              </a:lnSpc>
              <a:spcBef>
                <a:spcPct val="0"/>
              </a:spcBef>
            </a:pPr>
            <a:r>
              <a:rPr lang="en-US" b="true" sz="324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Erica Zhao, Qibin Huang,</a:t>
            </a:r>
          </a:p>
          <a:p>
            <a:pPr algn="ctr">
              <a:lnSpc>
                <a:spcPts val="4062"/>
              </a:lnSpc>
              <a:spcBef>
                <a:spcPct val="0"/>
              </a:spcBef>
            </a:pPr>
            <a:r>
              <a:rPr lang="en-US" b="true" sz="324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Sandhya Karki,Jianjun Gao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1206" y="5205266"/>
            <a:ext cx="4703471" cy="3195544"/>
            <a:chOff x="0" y="0"/>
            <a:chExt cx="728691" cy="4950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8691" cy="495073"/>
            </a:xfrm>
            <a:custGeom>
              <a:avLst/>
              <a:gdLst/>
              <a:ahLst/>
              <a:cxnLst/>
              <a:rect r="r" b="b" t="t" l="l"/>
              <a:pathLst>
                <a:path h="495073" w="728691">
                  <a:moveTo>
                    <a:pt x="37858" y="0"/>
                  </a:moveTo>
                  <a:lnTo>
                    <a:pt x="690833" y="0"/>
                  </a:lnTo>
                  <a:cubicBezTo>
                    <a:pt x="700873" y="0"/>
                    <a:pt x="710503" y="3989"/>
                    <a:pt x="717602" y="11088"/>
                  </a:cubicBezTo>
                  <a:cubicBezTo>
                    <a:pt x="724702" y="18188"/>
                    <a:pt x="728691" y="27817"/>
                    <a:pt x="728691" y="37858"/>
                  </a:cubicBezTo>
                  <a:lnTo>
                    <a:pt x="728691" y="457215"/>
                  </a:lnTo>
                  <a:cubicBezTo>
                    <a:pt x="728691" y="467256"/>
                    <a:pt x="724702" y="476885"/>
                    <a:pt x="717602" y="483985"/>
                  </a:cubicBezTo>
                  <a:cubicBezTo>
                    <a:pt x="710503" y="491085"/>
                    <a:pt x="700873" y="495073"/>
                    <a:pt x="690833" y="495073"/>
                  </a:cubicBezTo>
                  <a:lnTo>
                    <a:pt x="37858" y="495073"/>
                  </a:lnTo>
                  <a:cubicBezTo>
                    <a:pt x="27817" y="495073"/>
                    <a:pt x="18188" y="491085"/>
                    <a:pt x="11088" y="483985"/>
                  </a:cubicBezTo>
                  <a:cubicBezTo>
                    <a:pt x="3989" y="476885"/>
                    <a:pt x="0" y="467256"/>
                    <a:pt x="0" y="457215"/>
                  </a:cubicBezTo>
                  <a:lnTo>
                    <a:pt x="0" y="37858"/>
                  </a:lnTo>
                  <a:cubicBezTo>
                    <a:pt x="0" y="27817"/>
                    <a:pt x="3989" y="18188"/>
                    <a:pt x="11088" y="11088"/>
                  </a:cubicBezTo>
                  <a:cubicBezTo>
                    <a:pt x="18188" y="3989"/>
                    <a:pt x="27817" y="0"/>
                    <a:pt x="37858" y="0"/>
                  </a:cubicBezTo>
                  <a:close/>
                </a:path>
              </a:pathLst>
            </a:custGeom>
            <a:blipFill>
              <a:blip r:embed="rId2">
                <a:alphaModFix amt="40000"/>
              </a:blip>
              <a:stretch>
                <a:fillRect l="0" t="-5195" r="0" b="-519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753323" y="5143500"/>
            <a:ext cx="4703471" cy="3195544"/>
            <a:chOff x="0" y="0"/>
            <a:chExt cx="728691" cy="4950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8691" cy="495073"/>
            </a:xfrm>
            <a:custGeom>
              <a:avLst/>
              <a:gdLst/>
              <a:ahLst/>
              <a:cxnLst/>
              <a:rect r="r" b="b" t="t" l="l"/>
              <a:pathLst>
                <a:path h="495073" w="728691">
                  <a:moveTo>
                    <a:pt x="37858" y="0"/>
                  </a:moveTo>
                  <a:lnTo>
                    <a:pt x="690833" y="0"/>
                  </a:lnTo>
                  <a:cubicBezTo>
                    <a:pt x="700873" y="0"/>
                    <a:pt x="710503" y="3989"/>
                    <a:pt x="717602" y="11088"/>
                  </a:cubicBezTo>
                  <a:cubicBezTo>
                    <a:pt x="724702" y="18188"/>
                    <a:pt x="728691" y="27817"/>
                    <a:pt x="728691" y="37858"/>
                  </a:cubicBezTo>
                  <a:lnTo>
                    <a:pt x="728691" y="457215"/>
                  </a:lnTo>
                  <a:cubicBezTo>
                    <a:pt x="728691" y="467256"/>
                    <a:pt x="724702" y="476885"/>
                    <a:pt x="717602" y="483985"/>
                  </a:cubicBezTo>
                  <a:cubicBezTo>
                    <a:pt x="710503" y="491085"/>
                    <a:pt x="700873" y="495073"/>
                    <a:pt x="690833" y="495073"/>
                  </a:cubicBezTo>
                  <a:lnTo>
                    <a:pt x="37858" y="495073"/>
                  </a:lnTo>
                  <a:cubicBezTo>
                    <a:pt x="27817" y="495073"/>
                    <a:pt x="18188" y="491085"/>
                    <a:pt x="11088" y="483985"/>
                  </a:cubicBezTo>
                  <a:cubicBezTo>
                    <a:pt x="3989" y="476885"/>
                    <a:pt x="0" y="467256"/>
                    <a:pt x="0" y="457215"/>
                  </a:cubicBezTo>
                  <a:lnTo>
                    <a:pt x="0" y="37858"/>
                  </a:lnTo>
                  <a:cubicBezTo>
                    <a:pt x="0" y="27817"/>
                    <a:pt x="3989" y="18188"/>
                    <a:pt x="11088" y="11088"/>
                  </a:cubicBezTo>
                  <a:cubicBezTo>
                    <a:pt x="18188" y="3989"/>
                    <a:pt x="27817" y="0"/>
                    <a:pt x="37858" y="0"/>
                  </a:cubicBezTo>
                  <a:close/>
                </a:path>
              </a:pathLst>
            </a:custGeom>
            <a:blipFill>
              <a:blip r:embed="rId3">
                <a:alphaModFix amt="40000"/>
              </a:blip>
              <a:stretch>
                <a:fillRect l="-10525" t="0" r="-10525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434316" y="6253360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10575" y="-7601645"/>
            <a:ext cx="12806911" cy="12806911"/>
          </a:xfrm>
          <a:custGeom>
            <a:avLst/>
            <a:gdLst/>
            <a:ahLst/>
            <a:cxnLst/>
            <a:rect r="r" b="b" t="t" l="l"/>
            <a:pathLst>
              <a:path h="12806911" w="12806911">
                <a:moveTo>
                  <a:pt x="0" y="0"/>
                </a:moveTo>
                <a:lnTo>
                  <a:pt x="12806911" y="0"/>
                </a:lnTo>
                <a:lnTo>
                  <a:pt x="12806911" y="12806911"/>
                </a:lnTo>
                <a:lnTo>
                  <a:pt x="0" y="12806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856536" y="5143500"/>
            <a:ext cx="4572812" cy="3195544"/>
            <a:chOff x="0" y="0"/>
            <a:chExt cx="708448" cy="4950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8448" cy="495073"/>
            </a:xfrm>
            <a:custGeom>
              <a:avLst/>
              <a:gdLst/>
              <a:ahLst/>
              <a:cxnLst/>
              <a:rect r="r" b="b" t="t" l="l"/>
              <a:pathLst>
                <a:path h="495073" w="708448">
                  <a:moveTo>
                    <a:pt x="38940" y="0"/>
                  </a:moveTo>
                  <a:lnTo>
                    <a:pt x="669509" y="0"/>
                  </a:lnTo>
                  <a:cubicBezTo>
                    <a:pt x="691014" y="0"/>
                    <a:pt x="708448" y="17434"/>
                    <a:pt x="708448" y="38940"/>
                  </a:cubicBezTo>
                  <a:lnTo>
                    <a:pt x="708448" y="456134"/>
                  </a:lnTo>
                  <a:cubicBezTo>
                    <a:pt x="708448" y="477639"/>
                    <a:pt x="691014" y="495073"/>
                    <a:pt x="669509" y="495073"/>
                  </a:cubicBezTo>
                  <a:lnTo>
                    <a:pt x="38940" y="495073"/>
                  </a:lnTo>
                  <a:cubicBezTo>
                    <a:pt x="17434" y="495073"/>
                    <a:pt x="0" y="477639"/>
                    <a:pt x="0" y="456134"/>
                  </a:cubicBezTo>
                  <a:lnTo>
                    <a:pt x="0" y="38940"/>
                  </a:lnTo>
                  <a:cubicBezTo>
                    <a:pt x="0" y="17434"/>
                    <a:pt x="17434" y="0"/>
                    <a:pt x="38940" y="0"/>
                  </a:cubicBezTo>
                  <a:close/>
                </a:path>
              </a:pathLst>
            </a:custGeom>
            <a:blipFill>
              <a:blip r:embed="rId5">
                <a:alphaModFix amt="65000"/>
              </a:blip>
              <a:stretch>
                <a:fillRect l="-2443" t="0" r="-2443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4171615" y="-6103724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5" y="0"/>
                </a:lnTo>
                <a:lnTo>
                  <a:pt x="10613805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38424" y="1413189"/>
            <a:ext cx="12690635" cy="115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25"/>
              </a:lnSpc>
              <a:spcBef>
                <a:spcPct val="0"/>
              </a:spcBef>
            </a:pPr>
            <a:r>
              <a:rPr lang="en-US" b="true" sz="722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Mental Health Search Trends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8424" y="2506389"/>
            <a:ext cx="9664153" cy="229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25"/>
              </a:lnSpc>
            </a:pPr>
            <a:r>
              <a:rPr lang="en-US" sz="7220" b="true">
                <a:solidFill>
                  <a:srgbClr val="5EDDC1"/>
                </a:solidFill>
                <a:latin typeface="Arimo Bold"/>
                <a:ea typeface="Arimo Bold"/>
                <a:cs typeface="Arimo Bold"/>
                <a:sym typeface="Arimo Bold"/>
              </a:rPr>
              <a:t>(2020–2024)</a:t>
            </a:r>
          </a:p>
          <a:p>
            <a:pPr algn="l">
              <a:lnSpc>
                <a:spcPts val="9025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24766" y="6551082"/>
            <a:ext cx="3487742" cy="95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9135" indent="-194567" lvl="1">
              <a:lnSpc>
                <a:spcPts val="2523"/>
              </a:lnSpc>
              <a:buFont typeface="Arial"/>
              <a:buChar char="•"/>
            </a:pPr>
            <a:r>
              <a:rPr lang="en-US" sz="1802" spc="3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Search volume surged during early COVID years, peaking around mid-2021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50103" y="6368493"/>
            <a:ext cx="4109910" cy="224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9134" indent="-194567" lvl="1">
              <a:lnSpc>
                <a:spcPts val="2523"/>
              </a:lnSpc>
              <a:buFont typeface="Arial"/>
              <a:buChar char="•"/>
            </a:pPr>
            <a:r>
              <a:rPr lang="en-US" sz="1802" spc="3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Southern states showed higher average demand</a:t>
            </a:r>
          </a:p>
          <a:p>
            <a:pPr algn="l" marL="389134" indent="-194567" lvl="1">
              <a:lnSpc>
                <a:spcPts val="2523"/>
              </a:lnSpc>
              <a:buFont typeface="Arial"/>
              <a:buChar char="•"/>
            </a:pPr>
            <a:r>
              <a:rPr lang="en-US" sz="1802" spc="3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Midwest generally lower and more stable</a:t>
            </a:r>
          </a:p>
          <a:p>
            <a:pPr algn="l" marL="389134" indent="-194567" lvl="1">
              <a:lnSpc>
                <a:spcPts val="2523"/>
              </a:lnSpc>
              <a:buFont typeface="Arial"/>
              <a:buChar char="•"/>
            </a:pPr>
            <a:r>
              <a:rPr lang="en-US" sz="1802" spc="3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West showed more variance over time</a:t>
            </a:r>
          </a:p>
          <a:p>
            <a:pPr algn="l">
              <a:lnSpc>
                <a:spcPts val="252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433608" y="6577695"/>
            <a:ext cx="3390855" cy="160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9134" indent="-194567" lvl="1">
              <a:lnSpc>
                <a:spcPts val="2523"/>
              </a:lnSpc>
              <a:buFont typeface="Arial"/>
              <a:buChar char="•"/>
            </a:pPr>
            <a:r>
              <a:rPr lang="en-US" sz="1802" spc="3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Anxiety-related terms spiked in Q4 (Oct–Dec)</a:t>
            </a:r>
          </a:p>
          <a:p>
            <a:pPr algn="l" marL="389134" indent="-194567" lvl="1">
              <a:lnSpc>
                <a:spcPts val="2523"/>
              </a:lnSpc>
              <a:buFont typeface="Arial"/>
              <a:buChar char="•"/>
            </a:pPr>
            <a:r>
              <a:rPr lang="en-US" sz="1802" spc="3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Depression-related terms rose during winter months</a:t>
            </a:r>
          </a:p>
          <a:p>
            <a:pPr algn="l">
              <a:lnSpc>
                <a:spcPts val="2523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424766" y="5880103"/>
            <a:ext cx="3487742" cy="373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1"/>
              </a:lnSpc>
              <a:spcBef>
                <a:spcPct val="0"/>
              </a:spcBef>
            </a:pPr>
            <a:r>
              <a:rPr lang="en-US" b="true" sz="230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Pandemic Spike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61188" y="5707762"/>
            <a:ext cx="3487742" cy="373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1"/>
              </a:lnSpc>
              <a:spcBef>
                <a:spcPct val="0"/>
              </a:spcBef>
            </a:pPr>
            <a:r>
              <a:rPr lang="en-US" b="true" sz="230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Regional Differences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33608" y="5906716"/>
            <a:ext cx="3390855" cy="373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1"/>
              </a:lnSpc>
              <a:spcBef>
                <a:spcPct val="0"/>
              </a:spcBef>
            </a:pPr>
            <a:r>
              <a:rPr lang="en-US" b="true" sz="230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Seasonal Patterns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2600" y="1916232"/>
            <a:ext cx="10509623" cy="7988799"/>
            <a:chOff x="0" y="0"/>
            <a:chExt cx="1218834" cy="9264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8834" cy="926486"/>
            </a:xfrm>
            <a:custGeom>
              <a:avLst/>
              <a:gdLst/>
              <a:ahLst/>
              <a:cxnLst/>
              <a:rect r="r" b="b" t="t" l="l"/>
              <a:pathLst>
                <a:path h="926486" w="1218834">
                  <a:moveTo>
                    <a:pt x="16943" y="0"/>
                  </a:moveTo>
                  <a:lnTo>
                    <a:pt x="1201891" y="0"/>
                  </a:lnTo>
                  <a:cubicBezTo>
                    <a:pt x="1206384" y="0"/>
                    <a:pt x="1210694" y="1785"/>
                    <a:pt x="1213871" y="4962"/>
                  </a:cubicBezTo>
                  <a:cubicBezTo>
                    <a:pt x="1217048" y="8140"/>
                    <a:pt x="1218834" y="12449"/>
                    <a:pt x="1218834" y="16943"/>
                  </a:cubicBezTo>
                  <a:lnTo>
                    <a:pt x="1218834" y="909543"/>
                  </a:lnTo>
                  <a:cubicBezTo>
                    <a:pt x="1218834" y="914036"/>
                    <a:pt x="1217048" y="918346"/>
                    <a:pt x="1213871" y="921523"/>
                  </a:cubicBezTo>
                  <a:cubicBezTo>
                    <a:pt x="1210694" y="924701"/>
                    <a:pt x="1206384" y="926486"/>
                    <a:pt x="1201891" y="926486"/>
                  </a:cubicBezTo>
                  <a:lnTo>
                    <a:pt x="16943" y="926486"/>
                  </a:lnTo>
                  <a:cubicBezTo>
                    <a:pt x="7586" y="926486"/>
                    <a:pt x="0" y="918900"/>
                    <a:pt x="0" y="909543"/>
                  </a:cubicBezTo>
                  <a:lnTo>
                    <a:pt x="0" y="16943"/>
                  </a:lnTo>
                  <a:cubicBezTo>
                    <a:pt x="0" y="12449"/>
                    <a:pt x="1785" y="8140"/>
                    <a:pt x="4962" y="4962"/>
                  </a:cubicBezTo>
                  <a:cubicBezTo>
                    <a:pt x="8140" y="1785"/>
                    <a:pt x="12449" y="0"/>
                    <a:pt x="16943" y="0"/>
                  </a:cubicBezTo>
                  <a:close/>
                </a:path>
              </a:pathLst>
            </a:custGeom>
            <a:blipFill>
              <a:blip r:embed="rId2">
                <a:alphaModFix amt="40000"/>
              </a:blip>
              <a:stretch>
                <a:fillRect l="-8081" t="0" r="-808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434316" y="6071467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10575" y="-6898233"/>
            <a:ext cx="12806911" cy="12806911"/>
          </a:xfrm>
          <a:custGeom>
            <a:avLst/>
            <a:gdLst/>
            <a:ahLst/>
            <a:cxnLst/>
            <a:rect r="r" b="b" t="t" l="l"/>
            <a:pathLst>
              <a:path h="12806911" w="12806911">
                <a:moveTo>
                  <a:pt x="0" y="0"/>
                </a:moveTo>
                <a:lnTo>
                  <a:pt x="12806911" y="0"/>
                </a:lnTo>
                <a:lnTo>
                  <a:pt x="12806911" y="12806911"/>
                </a:lnTo>
                <a:lnTo>
                  <a:pt x="0" y="12806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306902" y="-6505092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5"/>
                </a:lnTo>
                <a:lnTo>
                  <a:pt x="0" y="106138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78088" y="503586"/>
            <a:ext cx="1881212" cy="1432857"/>
          </a:xfrm>
          <a:custGeom>
            <a:avLst/>
            <a:gdLst/>
            <a:ahLst/>
            <a:cxnLst/>
            <a:rect r="r" b="b" t="t" l="l"/>
            <a:pathLst>
              <a:path h="1432857" w="1881212">
                <a:moveTo>
                  <a:pt x="0" y="0"/>
                </a:moveTo>
                <a:lnTo>
                  <a:pt x="1881212" y="0"/>
                </a:lnTo>
                <a:lnTo>
                  <a:pt x="1881212" y="1432857"/>
                </a:lnTo>
                <a:lnTo>
                  <a:pt x="0" y="1432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46186" y="3476757"/>
            <a:ext cx="7220552" cy="4863842"/>
          </a:xfrm>
          <a:custGeom>
            <a:avLst/>
            <a:gdLst/>
            <a:ahLst/>
            <a:cxnLst/>
            <a:rect r="r" b="b" t="t" l="l"/>
            <a:pathLst>
              <a:path h="4863842" w="7220552">
                <a:moveTo>
                  <a:pt x="0" y="0"/>
                </a:moveTo>
                <a:lnTo>
                  <a:pt x="7220552" y="0"/>
                </a:lnTo>
                <a:lnTo>
                  <a:pt x="7220552" y="4863842"/>
                </a:lnTo>
                <a:lnTo>
                  <a:pt x="0" y="486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9" t="0" r="-2253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5710" y="2101112"/>
            <a:ext cx="9923823" cy="752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3"/>
              </a:lnSpc>
            </a:pPr>
            <a:r>
              <a:rPr lang="en-US" sz="3023" spc="6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Linear Regression:</a:t>
            </a:r>
            <a:r>
              <a:rPr lang="en-US" sz="3023" spc="6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Baseline Model to Understand Patterns</a:t>
            </a:r>
          </a:p>
          <a:p>
            <a:pPr algn="l">
              <a:lnSpc>
                <a:spcPts val="3953"/>
              </a:lnSpc>
            </a:pPr>
          </a:p>
          <a:p>
            <a:pPr algn="l" marL="609656" indent="-304828" lvl="1">
              <a:lnSpc>
                <a:spcPts val="3953"/>
              </a:lnSpc>
              <a:buFont typeface="Arial"/>
              <a:buChar char="•"/>
            </a:pPr>
            <a:r>
              <a:rPr lang="en-US" sz="2823" spc="5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Built Ordinary L</a:t>
            </a:r>
            <a:r>
              <a:rPr lang="en-US" sz="2823" spc="5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east</a:t>
            </a:r>
            <a:r>
              <a:rPr lang="en-US" sz="2823" spc="5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Squares (OLS) models as</a:t>
            </a:r>
            <a:r>
              <a:rPr lang="en-US" sz="2823" spc="5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baseline</a:t>
            </a:r>
          </a:p>
          <a:p>
            <a:pPr algn="l" marL="609656" indent="-304828" lvl="1">
              <a:lnSpc>
                <a:spcPts val="3953"/>
              </a:lnSpc>
              <a:buFont typeface="Arial"/>
              <a:buChar char="•"/>
            </a:pPr>
            <a:r>
              <a:rPr lang="en-US" sz="2823" spc="5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Separate submodels for Anxiety vs Depression</a:t>
            </a:r>
          </a:p>
          <a:p>
            <a:pPr algn="l" marL="609656" indent="-304828" lvl="1">
              <a:lnSpc>
                <a:spcPts val="3953"/>
              </a:lnSpc>
              <a:buFont typeface="Arial"/>
              <a:buChar char="•"/>
            </a:pPr>
            <a:r>
              <a:rPr lang="en-US" sz="2823" spc="5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Additional submodels by U.S. region (No</a:t>
            </a:r>
            <a:r>
              <a:rPr lang="en-US" sz="2823" spc="5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rth</a:t>
            </a:r>
            <a:r>
              <a:rPr lang="en-US" sz="2823" spc="5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east, Midwest, South, West)</a:t>
            </a:r>
          </a:p>
          <a:p>
            <a:pPr algn="l" marL="609656" indent="-304828" lvl="1">
              <a:lnSpc>
                <a:spcPts val="3953"/>
              </a:lnSpc>
              <a:buFont typeface="Arial"/>
              <a:buChar char="•"/>
            </a:pPr>
            <a:r>
              <a:rPr lang="en-US" sz="2823" spc="5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Categorical variables one-hot encoded</a:t>
            </a:r>
          </a:p>
          <a:p>
            <a:pPr algn="l" marL="609656" indent="-304828" lvl="1">
              <a:lnSpc>
                <a:spcPts val="3953"/>
              </a:lnSpc>
              <a:buFont typeface="Arial"/>
              <a:buChar char="•"/>
            </a:pPr>
            <a:r>
              <a:rPr lang="en-US" sz="2823" spc="5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Time-based features (Year, Month, Quart</a:t>
            </a:r>
            <a:r>
              <a:rPr lang="en-US" sz="2823" spc="5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er) included</a:t>
            </a:r>
          </a:p>
          <a:p>
            <a:pPr algn="l">
              <a:lnSpc>
                <a:spcPts val="3953"/>
              </a:lnSpc>
            </a:pPr>
          </a:p>
          <a:p>
            <a:pPr algn="l">
              <a:lnSpc>
                <a:spcPts val="4373"/>
              </a:lnSpc>
            </a:pPr>
            <a:r>
              <a:rPr lang="en-US" sz="3123" spc="6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Findings:</a:t>
            </a:r>
          </a:p>
          <a:p>
            <a:pPr algn="l" marL="609656" indent="-304828" lvl="1">
              <a:lnSpc>
                <a:spcPts val="3953"/>
              </a:lnSpc>
              <a:buFont typeface="Arial"/>
              <a:buChar char="•"/>
            </a:pPr>
            <a:r>
              <a:rPr lang="en-US" sz="2823" spc="5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Anxiety models: better seasonal/geographic signals</a:t>
            </a:r>
          </a:p>
          <a:p>
            <a:pPr algn="l" marL="609656" indent="-304828" lvl="1">
              <a:lnSpc>
                <a:spcPts val="3953"/>
              </a:lnSpc>
              <a:buFont typeface="Arial"/>
              <a:buChar char="•"/>
            </a:pPr>
            <a:r>
              <a:rPr lang="en-US" sz="2823" spc="5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Depression models:</a:t>
            </a:r>
            <a:r>
              <a:rPr lang="en-US" sz="2823" spc="5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lower fi</a:t>
            </a:r>
            <a:r>
              <a:rPr lang="en-US" sz="2823" spc="5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t, higher noise</a:t>
            </a:r>
          </a:p>
          <a:p>
            <a:pPr algn="l" marL="609656" indent="-304828" lvl="1">
              <a:lnSpc>
                <a:spcPts val="3953"/>
              </a:lnSpc>
              <a:buFont typeface="Arial"/>
              <a:buChar char="•"/>
            </a:pPr>
            <a:r>
              <a:rPr lang="en-US" sz="2823" spc="5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Southern states showed strongest positive coefficients</a:t>
            </a:r>
          </a:p>
          <a:p>
            <a:pPr algn="l">
              <a:lnSpc>
                <a:spcPts val="353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42600" y="681442"/>
            <a:ext cx="11499931" cy="9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95"/>
              </a:lnSpc>
              <a:spcBef>
                <a:spcPct val="0"/>
              </a:spcBef>
            </a:pPr>
            <a:r>
              <a:rPr lang="en-US" b="true" sz="6236">
                <a:solidFill>
                  <a:srgbClr val="5EDDC1"/>
                </a:solidFill>
                <a:latin typeface="Arimo Bold"/>
                <a:ea typeface="Arimo Bold"/>
                <a:cs typeface="Arimo Bold"/>
                <a:sym typeface="Arimo Bold"/>
              </a:rPr>
              <a:t>Linear Regression</a:t>
            </a:r>
            <a:r>
              <a:rPr lang="en-US" b="true" sz="6236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Modeling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936443"/>
            <a:ext cx="16230600" cy="7867537"/>
            <a:chOff x="0" y="0"/>
            <a:chExt cx="1882313" cy="9124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2313" cy="912423"/>
            </a:xfrm>
            <a:custGeom>
              <a:avLst/>
              <a:gdLst/>
              <a:ahLst/>
              <a:cxnLst/>
              <a:rect r="r" b="b" t="t" l="l"/>
              <a:pathLst>
                <a:path h="912423" w="1882313">
                  <a:moveTo>
                    <a:pt x="10971" y="0"/>
                  </a:moveTo>
                  <a:lnTo>
                    <a:pt x="1871342" y="0"/>
                  </a:lnTo>
                  <a:cubicBezTo>
                    <a:pt x="1877401" y="0"/>
                    <a:pt x="1882313" y="4912"/>
                    <a:pt x="1882313" y="10971"/>
                  </a:cubicBezTo>
                  <a:lnTo>
                    <a:pt x="1882313" y="901452"/>
                  </a:lnTo>
                  <a:cubicBezTo>
                    <a:pt x="1882313" y="907511"/>
                    <a:pt x="1877401" y="912423"/>
                    <a:pt x="1871342" y="912423"/>
                  </a:cubicBezTo>
                  <a:lnTo>
                    <a:pt x="10971" y="912423"/>
                  </a:lnTo>
                  <a:cubicBezTo>
                    <a:pt x="4912" y="912423"/>
                    <a:pt x="0" y="907511"/>
                    <a:pt x="0" y="901452"/>
                  </a:cubicBezTo>
                  <a:lnTo>
                    <a:pt x="0" y="10971"/>
                  </a:lnTo>
                  <a:cubicBezTo>
                    <a:pt x="0" y="4912"/>
                    <a:pt x="4912" y="0"/>
                    <a:pt x="10971" y="0"/>
                  </a:cubicBezTo>
                  <a:close/>
                </a:path>
              </a:pathLst>
            </a:custGeom>
            <a:blipFill>
              <a:blip r:embed="rId2">
                <a:alphaModFix amt="40000"/>
              </a:blip>
              <a:stretch>
                <a:fillRect l="0" t="-17498" r="0" b="-1749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434316" y="6071467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10575" y="-6898233"/>
            <a:ext cx="12806911" cy="12806911"/>
          </a:xfrm>
          <a:custGeom>
            <a:avLst/>
            <a:gdLst/>
            <a:ahLst/>
            <a:cxnLst/>
            <a:rect r="r" b="b" t="t" l="l"/>
            <a:pathLst>
              <a:path h="12806911" w="12806911">
                <a:moveTo>
                  <a:pt x="0" y="0"/>
                </a:moveTo>
                <a:lnTo>
                  <a:pt x="12806911" y="0"/>
                </a:lnTo>
                <a:lnTo>
                  <a:pt x="12806911" y="12806911"/>
                </a:lnTo>
                <a:lnTo>
                  <a:pt x="0" y="12806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306902" y="-6505092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5"/>
                </a:lnTo>
                <a:lnTo>
                  <a:pt x="0" y="106138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78088" y="503586"/>
            <a:ext cx="1881212" cy="1432857"/>
          </a:xfrm>
          <a:custGeom>
            <a:avLst/>
            <a:gdLst/>
            <a:ahLst/>
            <a:cxnLst/>
            <a:rect r="r" b="b" t="t" l="l"/>
            <a:pathLst>
              <a:path h="1432857" w="1881212">
                <a:moveTo>
                  <a:pt x="0" y="0"/>
                </a:moveTo>
                <a:lnTo>
                  <a:pt x="1881212" y="0"/>
                </a:lnTo>
                <a:lnTo>
                  <a:pt x="1881212" y="1432857"/>
                </a:lnTo>
                <a:lnTo>
                  <a:pt x="0" y="1432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84006" y="2444688"/>
            <a:ext cx="15319987" cy="6866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3"/>
              </a:lnSpc>
            </a:pPr>
            <a:r>
              <a:rPr lang="en-US" sz="2823" spc="56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XGBoost: Capturing Non-Linear Demand Patterns</a:t>
            </a:r>
          </a:p>
          <a:p>
            <a:pPr algn="l">
              <a:lnSpc>
                <a:spcPts val="3953"/>
              </a:lnSpc>
            </a:pPr>
            <a:r>
              <a:rPr lang="en-US" sz="2823" spc="56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Setup:</a:t>
            </a:r>
          </a:p>
          <a:p>
            <a:pPr algn="l" marL="544887" indent="-272444" lvl="1">
              <a:lnSpc>
                <a:spcPts val="3533"/>
              </a:lnSpc>
              <a:buFont typeface="Arial"/>
              <a:buChar char="•"/>
            </a:pPr>
            <a:r>
              <a:rPr lang="en-US" sz="2523" spc="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Same targ</a:t>
            </a:r>
            <a:r>
              <a:rPr lang="en-US" sz="2523" spc="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et: Combined_Value (log-transformed in some models)</a:t>
            </a:r>
          </a:p>
          <a:p>
            <a:pPr algn="l" marL="544887" indent="-272444" lvl="1">
              <a:lnSpc>
                <a:spcPts val="3533"/>
              </a:lnSpc>
              <a:buFont typeface="Arial"/>
              <a:buChar char="•"/>
            </a:pPr>
            <a:r>
              <a:rPr lang="en-US" sz="2523" spc="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Features: Keyword trends + temporal fields (Year, Month)</a:t>
            </a:r>
          </a:p>
          <a:p>
            <a:pPr algn="l" marL="544887" indent="-272444" lvl="1">
              <a:lnSpc>
                <a:spcPts val="3533"/>
              </a:lnSpc>
              <a:buFont typeface="Arial"/>
              <a:buChar char="•"/>
            </a:pPr>
            <a:r>
              <a:rPr lang="en-US" sz="2523" spc="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T</a:t>
            </a:r>
            <a:r>
              <a:rPr lang="en-US" sz="2523" spc="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rain-t</a:t>
            </a:r>
            <a:r>
              <a:rPr lang="en-US" sz="2523" spc="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est split: 80/20, based on chronological order</a:t>
            </a:r>
          </a:p>
          <a:p>
            <a:pPr algn="l" marL="544887" indent="-272444" lvl="1">
              <a:lnSpc>
                <a:spcPts val="3533"/>
              </a:lnSpc>
              <a:buFont typeface="Arial"/>
              <a:buChar char="•"/>
            </a:pPr>
            <a:r>
              <a:rPr lang="en-US" sz="2523" spc="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Excluded: Categorical variables (State, Indicated) to reduce sparsity</a:t>
            </a:r>
          </a:p>
          <a:p>
            <a:pPr algn="l">
              <a:lnSpc>
                <a:spcPts val="3953"/>
              </a:lnSpc>
            </a:pPr>
            <a:r>
              <a:rPr lang="en-US" sz="2823" spc="56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Results:</a:t>
            </a:r>
          </a:p>
          <a:p>
            <a:pPr algn="l" marL="544887" indent="-272444" lvl="1">
              <a:lnSpc>
                <a:spcPts val="3533"/>
              </a:lnSpc>
              <a:buFont typeface="Arial"/>
              <a:buChar char="•"/>
            </a:pPr>
            <a:r>
              <a:rPr lang="en-US" sz="2523" spc="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Tuned model:</a:t>
            </a:r>
          </a:p>
          <a:p>
            <a:pPr algn="l" marL="1089775" indent="-363258" lvl="2">
              <a:lnSpc>
                <a:spcPts val="3533"/>
              </a:lnSpc>
              <a:buFont typeface="Arial"/>
              <a:buChar char="⚬"/>
            </a:pPr>
            <a:r>
              <a:rPr lang="en-US" sz="2523" spc="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RMSE ≈ 9.41</a:t>
            </a:r>
          </a:p>
          <a:p>
            <a:pPr algn="l" marL="1089775" indent="-363258" lvl="2">
              <a:lnSpc>
                <a:spcPts val="3533"/>
              </a:lnSpc>
              <a:buFont typeface="Arial"/>
              <a:buChar char="⚬"/>
            </a:pPr>
            <a:r>
              <a:rPr lang="en-US" sz="2523" spc="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Test R² ≈ 0.5865</a:t>
            </a:r>
          </a:p>
          <a:p>
            <a:pPr algn="l" marL="544887" indent="-272444" lvl="1">
              <a:lnSpc>
                <a:spcPts val="3533"/>
              </a:lnSpc>
              <a:buFont typeface="Arial"/>
              <a:buChar char="•"/>
            </a:pPr>
            <a:r>
              <a:rPr lang="en-US" sz="2523" spc="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Depression model:</a:t>
            </a:r>
          </a:p>
          <a:p>
            <a:pPr algn="l" marL="1089775" indent="-363258" lvl="2">
              <a:lnSpc>
                <a:spcPts val="3533"/>
              </a:lnSpc>
              <a:buFont typeface="Arial"/>
              <a:buChar char="⚬"/>
            </a:pPr>
            <a:r>
              <a:rPr lang="en-US" sz="2523" spc="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RMSE ≈ 10.5</a:t>
            </a:r>
          </a:p>
          <a:p>
            <a:pPr algn="l" marL="1089775" indent="-363258" lvl="2">
              <a:lnSpc>
                <a:spcPts val="3533"/>
              </a:lnSpc>
              <a:buFont typeface="Arial"/>
              <a:buChar char="⚬"/>
            </a:pPr>
            <a:r>
              <a:rPr lang="en-US" sz="2523" spc="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Ca</a:t>
            </a:r>
            <a:r>
              <a:rPr lang="en-US" sz="2523" spc="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ptured baseline trends but missed abrupt spikes</a:t>
            </a:r>
          </a:p>
          <a:p>
            <a:pPr algn="l">
              <a:lnSpc>
                <a:spcPts val="3533"/>
              </a:lnSpc>
            </a:pPr>
          </a:p>
          <a:p>
            <a:pPr algn="l">
              <a:lnSpc>
                <a:spcPts val="3533"/>
              </a:lnSpc>
            </a:pPr>
            <a:r>
              <a:rPr lang="en-US" sz="2523" spc="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Anx</a:t>
            </a:r>
            <a:r>
              <a:rPr lang="en-US" sz="2523" spc="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iety-related searches yield more consistent predictive patterns than depression.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01652"/>
            <a:ext cx="11499931" cy="9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95"/>
              </a:lnSpc>
              <a:spcBef>
                <a:spcPct val="0"/>
              </a:spcBef>
            </a:pPr>
            <a:r>
              <a:rPr lang="en-US" b="true" sz="6236">
                <a:solidFill>
                  <a:srgbClr val="5EDDC1"/>
                </a:solidFill>
                <a:latin typeface="Arimo Bold"/>
                <a:ea typeface="Arimo Bold"/>
                <a:cs typeface="Arimo Bold"/>
                <a:sym typeface="Arimo Bold"/>
              </a:rPr>
              <a:t>XGBoost</a:t>
            </a:r>
            <a:r>
              <a:rPr lang="en-US" b="true" sz="6236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Modeling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211792" y="7009783"/>
            <a:ext cx="16213803" cy="11489547"/>
          </a:xfrm>
          <a:custGeom>
            <a:avLst/>
            <a:gdLst/>
            <a:ahLst/>
            <a:cxnLst/>
            <a:rect r="r" b="b" t="t" l="l"/>
            <a:pathLst>
              <a:path h="11489547" w="16213803">
                <a:moveTo>
                  <a:pt x="0" y="0"/>
                </a:moveTo>
                <a:lnTo>
                  <a:pt x="16213803" y="0"/>
                </a:lnTo>
                <a:lnTo>
                  <a:pt x="16213803" y="11489547"/>
                </a:lnTo>
                <a:lnTo>
                  <a:pt x="0" y="11489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78" r="0" b="-97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289780"/>
            <a:ext cx="14077703" cy="6519693"/>
            <a:chOff x="0" y="0"/>
            <a:chExt cx="1682101" cy="7790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2101" cy="779018"/>
            </a:xfrm>
            <a:custGeom>
              <a:avLst/>
              <a:gdLst/>
              <a:ahLst/>
              <a:cxnLst/>
              <a:rect r="r" b="b" t="t" l="l"/>
              <a:pathLst>
                <a:path h="779018" w="1682101">
                  <a:moveTo>
                    <a:pt x="12649" y="0"/>
                  </a:moveTo>
                  <a:lnTo>
                    <a:pt x="1669452" y="0"/>
                  </a:lnTo>
                  <a:cubicBezTo>
                    <a:pt x="1672807" y="0"/>
                    <a:pt x="1676024" y="1333"/>
                    <a:pt x="1678396" y="3705"/>
                  </a:cubicBezTo>
                  <a:cubicBezTo>
                    <a:pt x="1680768" y="6077"/>
                    <a:pt x="1682101" y="9294"/>
                    <a:pt x="1682101" y="12649"/>
                  </a:cubicBezTo>
                  <a:lnTo>
                    <a:pt x="1682101" y="766369"/>
                  </a:lnTo>
                  <a:cubicBezTo>
                    <a:pt x="1682101" y="773355"/>
                    <a:pt x="1676438" y="779018"/>
                    <a:pt x="1669452" y="779018"/>
                  </a:cubicBezTo>
                  <a:lnTo>
                    <a:pt x="12649" y="779018"/>
                  </a:lnTo>
                  <a:cubicBezTo>
                    <a:pt x="5663" y="779018"/>
                    <a:pt x="0" y="773355"/>
                    <a:pt x="0" y="766369"/>
                  </a:cubicBezTo>
                  <a:lnTo>
                    <a:pt x="0" y="12649"/>
                  </a:lnTo>
                  <a:cubicBezTo>
                    <a:pt x="0" y="5663"/>
                    <a:pt x="5663" y="0"/>
                    <a:pt x="12649" y="0"/>
                  </a:cubicBezTo>
                  <a:close/>
                </a:path>
              </a:pathLst>
            </a:custGeom>
            <a:blipFill>
              <a:blip r:embed="rId3">
                <a:alphaModFix amt="40000"/>
              </a:blip>
              <a:stretch>
                <a:fillRect l="0" t="-20648" r="0" b="-20648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434316" y="6071467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10575" y="-6898233"/>
            <a:ext cx="12806911" cy="12806911"/>
          </a:xfrm>
          <a:custGeom>
            <a:avLst/>
            <a:gdLst/>
            <a:ahLst/>
            <a:cxnLst/>
            <a:rect r="r" b="b" t="t" l="l"/>
            <a:pathLst>
              <a:path h="12806911" w="12806911">
                <a:moveTo>
                  <a:pt x="0" y="0"/>
                </a:moveTo>
                <a:lnTo>
                  <a:pt x="12806911" y="0"/>
                </a:lnTo>
                <a:lnTo>
                  <a:pt x="12806911" y="12806911"/>
                </a:lnTo>
                <a:lnTo>
                  <a:pt x="0" y="12806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306902" y="-6505092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5"/>
                </a:lnTo>
                <a:lnTo>
                  <a:pt x="0" y="10613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78088" y="503586"/>
            <a:ext cx="1881212" cy="1432857"/>
          </a:xfrm>
          <a:custGeom>
            <a:avLst/>
            <a:gdLst/>
            <a:ahLst/>
            <a:cxnLst/>
            <a:rect r="r" b="b" t="t" l="l"/>
            <a:pathLst>
              <a:path h="1432857" w="1881212">
                <a:moveTo>
                  <a:pt x="0" y="0"/>
                </a:moveTo>
                <a:lnTo>
                  <a:pt x="1881212" y="0"/>
                </a:lnTo>
                <a:lnTo>
                  <a:pt x="1881212" y="1432857"/>
                </a:lnTo>
                <a:lnTo>
                  <a:pt x="0" y="1432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2651" y="3642581"/>
            <a:ext cx="12571379" cy="5737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spc="54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What is SHAP?</a:t>
            </a:r>
          </a:p>
          <a:p>
            <a:pPr algn="l" marL="480119" indent="-240059" lvl="1">
              <a:lnSpc>
                <a:spcPts val="3113"/>
              </a:lnSpc>
              <a:buFont typeface="Arial"/>
              <a:buChar char="•"/>
            </a:pPr>
            <a:r>
              <a:rPr lang="en-US" sz="2223" spc="4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SHAP = SHapley Additiv</a:t>
            </a:r>
            <a:r>
              <a:rPr lang="en-US" sz="2223" spc="4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 exPlanations</a:t>
            </a:r>
          </a:p>
          <a:p>
            <a:pPr algn="l" marL="480119" indent="-240059" lvl="1">
              <a:lnSpc>
                <a:spcPts val="3113"/>
              </a:lnSpc>
              <a:buFont typeface="Arial"/>
              <a:buChar char="•"/>
            </a:pPr>
            <a:r>
              <a:rPr lang="en-US" sz="2223" spc="4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Assigns contribution scores to each feature for each prediction</a:t>
            </a:r>
          </a:p>
          <a:p>
            <a:pPr algn="l" marL="480119" indent="-240059" lvl="1">
              <a:lnSpc>
                <a:spcPts val="3113"/>
              </a:lnSpc>
              <a:buFont typeface="Arial"/>
              <a:buChar char="•"/>
            </a:pPr>
            <a:r>
              <a:rPr lang="en-US" sz="2223" spc="4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Helps u</a:t>
            </a:r>
            <a:r>
              <a:rPr lang="en-US" sz="2223" spc="4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 underst</a:t>
            </a:r>
            <a:r>
              <a:rPr lang="en-US" sz="2223" spc="4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and which keywords most influence model outputs</a:t>
            </a:r>
          </a:p>
          <a:p>
            <a:pPr algn="l">
              <a:lnSpc>
                <a:spcPts val="3113"/>
              </a:lnSpc>
            </a:pPr>
          </a:p>
          <a:p>
            <a:pPr algn="l">
              <a:lnSpc>
                <a:spcPts val="3813"/>
              </a:lnSpc>
            </a:pPr>
            <a:r>
              <a:rPr lang="en-US" sz="2723" spc="54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Approach:</a:t>
            </a:r>
          </a:p>
          <a:p>
            <a:pPr algn="l" marL="480119" indent="-240059" lvl="1">
              <a:lnSpc>
                <a:spcPts val="3113"/>
              </a:lnSpc>
              <a:buFont typeface="Arial"/>
              <a:buChar char="•"/>
            </a:pPr>
            <a:r>
              <a:rPr lang="en-US" sz="2223" spc="4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Used shap.Explainer on trained XGBoost models</a:t>
            </a:r>
          </a:p>
          <a:p>
            <a:pPr algn="l" marL="480119" indent="-240059" lvl="1">
              <a:lnSpc>
                <a:spcPts val="3113"/>
              </a:lnSpc>
              <a:buFont typeface="Arial"/>
              <a:buChar char="•"/>
            </a:pPr>
            <a:r>
              <a:rPr lang="en-US" sz="2223" spc="4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Gene</a:t>
            </a:r>
            <a:r>
              <a:rPr lang="en-US" sz="2223" spc="4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rated global summary plots and feature impact rankings</a:t>
            </a:r>
          </a:p>
          <a:p>
            <a:pPr algn="l" marL="480119" indent="-240059" lvl="1">
              <a:lnSpc>
                <a:spcPts val="3113"/>
              </a:lnSpc>
              <a:buFont typeface="Arial"/>
              <a:buChar char="•"/>
            </a:pPr>
            <a:r>
              <a:rPr lang="en-US" sz="2223" spc="4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Separate SHAP analysis for anxiety and </a:t>
            </a:r>
            <a:r>
              <a:rPr lang="en-US" sz="2223" spc="4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depre</a:t>
            </a:r>
            <a:r>
              <a:rPr lang="en-US" sz="2223" spc="4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ssion models</a:t>
            </a:r>
          </a:p>
          <a:p>
            <a:pPr algn="l">
              <a:lnSpc>
                <a:spcPts val="3113"/>
              </a:lnSpc>
            </a:pPr>
          </a:p>
          <a:p>
            <a:pPr algn="l">
              <a:lnSpc>
                <a:spcPts val="3813"/>
              </a:lnSpc>
            </a:pPr>
            <a:r>
              <a:rPr lang="en-US" sz="2723" spc="54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Why It Matters:</a:t>
            </a:r>
          </a:p>
          <a:p>
            <a:pPr algn="l" marL="480119" indent="-240059" lvl="1">
              <a:lnSpc>
                <a:spcPts val="3113"/>
              </a:lnSpc>
              <a:buFont typeface="Arial"/>
              <a:buChar char="•"/>
            </a:pPr>
            <a:r>
              <a:rPr lang="en-US" sz="2223" spc="4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Improves model transparency</a:t>
            </a:r>
          </a:p>
          <a:p>
            <a:pPr algn="l" marL="480119" indent="-240059" lvl="1">
              <a:lnSpc>
                <a:spcPts val="3113"/>
              </a:lnSpc>
              <a:buFont typeface="Arial"/>
              <a:buChar char="•"/>
            </a:pPr>
            <a:r>
              <a:rPr lang="en-US" sz="2223" spc="4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Highlights which search terms carry meaningful demand signals</a:t>
            </a:r>
          </a:p>
          <a:p>
            <a:pPr algn="l" marL="480119" indent="-240059" lvl="1">
              <a:lnSpc>
                <a:spcPts val="3113"/>
              </a:lnSpc>
              <a:buFont typeface="Arial"/>
              <a:buChar char="•"/>
            </a:pPr>
            <a:r>
              <a:rPr lang="en-US" sz="2223" spc="4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Supports public health interpretation of digital behavior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35578"/>
            <a:ext cx="11499931" cy="1970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5"/>
              </a:lnSpc>
            </a:pPr>
            <a:r>
              <a:rPr lang="en-US" sz="6236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Interpreting XGBoost: </a:t>
            </a:r>
          </a:p>
          <a:p>
            <a:pPr algn="l" marL="0" indent="0" lvl="0">
              <a:lnSpc>
                <a:spcPts val="7795"/>
              </a:lnSpc>
              <a:spcBef>
                <a:spcPct val="0"/>
              </a:spcBef>
            </a:pPr>
            <a:r>
              <a:rPr lang="en-US" b="true" sz="6236">
                <a:solidFill>
                  <a:srgbClr val="5EDDC1"/>
                </a:solidFill>
                <a:latin typeface="Arimo Bold"/>
                <a:ea typeface="Arimo Bold"/>
                <a:cs typeface="Arimo Bold"/>
                <a:sym typeface="Arimo Bold"/>
              </a:rPr>
              <a:t>SHAP Summary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56714"/>
            <a:ext cx="11333396" cy="4695545"/>
            <a:chOff x="0" y="0"/>
            <a:chExt cx="1682101" cy="696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2101" cy="696912"/>
            </a:xfrm>
            <a:custGeom>
              <a:avLst/>
              <a:gdLst/>
              <a:ahLst/>
              <a:cxnLst/>
              <a:rect r="r" b="b" t="t" l="l"/>
              <a:pathLst>
                <a:path h="696912" w="1682101">
                  <a:moveTo>
                    <a:pt x="15711" y="0"/>
                  </a:moveTo>
                  <a:lnTo>
                    <a:pt x="1666390" y="0"/>
                  </a:lnTo>
                  <a:cubicBezTo>
                    <a:pt x="1670557" y="0"/>
                    <a:pt x="1674553" y="1655"/>
                    <a:pt x="1677499" y="4602"/>
                  </a:cubicBezTo>
                  <a:cubicBezTo>
                    <a:pt x="1680446" y="7548"/>
                    <a:pt x="1682101" y="11545"/>
                    <a:pt x="1682101" y="15711"/>
                  </a:cubicBezTo>
                  <a:lnTo>
                    <a:pt x="1682101" y="681201"/>
                  </a:lnTo>
                  <a:cubicBezTo>
                    <a:pt x="1682101" y="689878"/>
                    <a:pt x="1675067" y="696912"/>
                    <a:pt x="1666390" y="696912"/>
                  </a:cubicBezTo>
                  <a:lnTo>
                    <a:pt x="15711" y="696912"/>
                  </a:lnTo>
                  <a:cubicBezTo>
                    <a:pt x="11545" y="696912"/>
                    <a:pt x="7548" y="695257"/>
                    <a:pt x="4602" y="692310"/>
                  </a:cubicBezTo>
                  <a:cubicBezTo>
                    <a:pt x="1655" y="689364"/>
                    <a:pt x="0" y="685368"/>
                    <a:pt x="0" y="681201"/>
                  </a:cubicBezTo>
                  <a:lnTo>
                    <a:pt x="0" y="15711"/>
                  </a:lnTo>
                  <a:cubicBezTo>
                    <a:pt x="0" y="11545"/>
                    <a:pt x="1655" y="7548"/>
                    <a:pt x="4602" y="4602"/>
                  </a:cubicBezTo>
                  <a:cubicBezTo>
                    <a:pt x="7548" y="1655"/>
                    <a:pt x="11545" y="0"/>
                    <a:pt x="15711" y="0"/>
                  </a:cubicBezTo>
                  <a:close/>
                </a:path>
              </a:pathLst>
            </a:custGeom>
            <a:blipFill>
              <a:blip r:embed="rId2">
                <a:alphaModFix amt="40000"/>
              </a:blip>
              <a:stretch>
                <a:fillRect l="0" t="-28971" r="0" b="-28971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434316" y="6071467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10575" y="-6898233"/>
            <a:ext cx="12806911" cy="12806911"/>
          </a:xfrm>
          <a:custGeom>
            <a:avLst/>
            <a:gdLst/>
            <a:ahLst/>
            <a:cxnLst/>
            <a:rect r="r" b="b" t="t" l="l"/>
            <a:pathLst>
              <a:path h="12806911" w="12806911">
                <a:moveTo>
                  <a:pt x="0" y="0"/>
                </a:moveTo>
                <a:lnTo>
                  <a:pt x="12806911" y="0"/>
                </a:lnTo>
                <a:lnTo>
                  <a:pt x="12806911" y="12806911"/>
                </a:lnTo>
                <a:lnTo>
                  <a:pt x="0" y="12806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7605145"/>
            <a:ext cx="11333396" cy="1908054"/>
            <a:chOff x="0" y="0"/>
            <a:chExt cx="3786543" cy="6374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86543" cy="637490"/>
            </a:xfrm>
            <a:custGeom>
              <a:avLst/>
              <a:gdLst/>
              <a:ahLst/>
              <a:cxnLst/>
              <a:rect r="r" b="b" t="t" l="l"/>
              <a:pathLst>
                <a:path h="637490" w="3786543">
                  <a:moveTo>
                    <a:pt x="15711" y="0"/>
                  </a:moveTo>
                  <a:lnTo>
                    <a:pt x="3770831" y="0"/>
                  </a:lnTo>
                  <a:cubicBezTo>
                    <a:pt x="3774998" y="0"/>
                    <a:pt x="3778995" y="1655"/>
                    <a:pt x="3781941" y="4602"/>
                  </a:cubicBezTo>
                  <a:cubicBezTo>
                    <a:pt x="3784888" y="7548"/>
                    <a:pt x="3786543" y="11545"/>
                    <a:pt x="3786543" y="15711"/>
                  </a:cubicBezTo>
                  <a:lnTo>
                    <a:pt x="3786543" y="621779"/>
                  </a:lnTo>
                  <a:cubicBezTo>
                    <a:pt x="3786543" y="630456"/>
                    <a:pt x="3779509" y="637490"/>
                    <a:pt x="3770831" y="637490"/>
                  </a:cubicBezTo>
                  <a:lnTo>
                    <a:pt x="15711" y="637490"/>
                  </a:lnTo>
                  <a:cubicBezTo>
                    <a:pt x="11545" y="637490"/>
                    <a:pt x="7548" y="635835"/>
                    <a:pt x="4602" y="632888"/>
                  </a:cubicBezTo>
                  <a:cubicBezTo>
                    <a:pt x="1655" y="629942"/>
                    <a:pt x="0" y="625946"/>
                    <a:pt x="0" y="621779"/>
                  </a:cubicBezTo>
                  <a:lnTo>
                    <a:pt x="0" y="15711"/>
                  </a:lnTo>
                  <a:cubicBezTo>
                    <a:pt x="0" y="11545"/>
                    <a:pt x="1655" y="7548"/>
                    <a:pt x="4602" y="4602"/>
                  </a:cubicBezTo>
                  <a:cubicBezTo>
                    <a:pt x="7548" y="1655"/>
                    <a:pt x="11545" y="0"/>
                    <a:pt x="15711" y="0"/>
                  </a:cubicBezTo>
                  <a:close/>
                </a:path>
              </a:pathLst>
            </a:custGeom>
            <a:blipFill>
              <a:blip r:embed="rId4">
                <a:alphaModFix amt="50000"/>
              </a:blip>
              <a:stretch>
                <a:fillRect l="0" t="-158819" r="0" b="-158819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5306902" y="-6505092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5"/>
                </a:lnTo>
                <a:lnTo>
                  <a:pt x="0" y="106138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78088" y="503586"/>
            <a:ext cx="1881212" cy="1432857"/>
          </a:xfrm>
          <a:custGeom>
            <a:avLst/>
            <a:gdLst/>
            <a:ahLst/>
            <a:cxnLst/>
            <a:rect r="r" b="b" t="t" l="l"/>
            <a:pathLst>
              <a:path h="1432857" w="1881212">
                <a:moveTo>
                  <a:pt x="0" y="0"/>
                </a:moveTo>
                <a:lnTo>
                  <a:pt x="1881212" y="0"/>
                </a:lnTo>
                <a:lnTo>
                  <a:pt x="1881212" y="1432857"/>
                </a:lnTo>
                <a:lnTo>
                  <a:pt x="0" y="1432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14829" y="7804710"/>
            <a:ext cx="8528815" cy="152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2602" spc="5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Interpretat</a:t>
            </a:r>
            <a:r>
              <a:rPr lang="en-US" sz="2602" spc="5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ion:</a:t>
            </a:r>
          </a:p>
          <a:p>
            <a:pPr algn="l" marL="432314" indent="-216157" lvl="1">
              <a:lnSpc>
                <a:spcPts val="2803"/>
              </a:lnSpc>
              <a:buFont typeface="Arial"/>
              <a:buChar char="•"/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Clinical/struc</a:t>
            </a: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tured k</a:t>
            </a: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eywords had higher SHAP values</a:t>
            </a:r>
          </a:p>
          <a:p>
            <a:pPr algn="l" marL="432314" indent="-216157" lvl="1">
              <a:lnSpc>
                <a:spcPts val="2803"/>
              </a:lnSpc>
              <a:buFont typeface="Arial"/>
              <a:buChar char="•"/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Gender-specific terms (e.g., “in women”) often more predictive</a:t>
            </a:r>
          </a:p>
          <a:p>
            <a:pPr algn="l" marL="432314" indent="-216157" lvl="1">
              <a:lnSpc>
                <a:spcPts val="2803"/>
              </a:lnSpc>
              <a:buFont typeface="Arial"/>
              <a:buChar char="•"/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Vague expressions like “feeling sad” had weak predictive power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14829" y="4161267"/>
            <a:ext cx="3556723" cy="246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3"/>
              </a:lnSpc>
            </a:pPr>
            <a:r>
              <a:rPr lang="en-US" sz="2002" spc="4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Depression model:</a:t>
            </a:r>
          </a:p>
          <a:p>
            <a:pPr algn="l">
              <a:lnSpc>
                <a:spcPts val="2803"/>
              </a:lnSpc>
            </a:pPr>
          </a:p>
          <a:p>
            <a:pPr algn="l" marL="432314" indent="-216157" lvl="1">
              <a:lnSpc>
                <a:spcPts val="2803"/>
              </a:lnSpc>
              <a:buFont typeface="Arial"/>
              <a:buChar char="•"/>
            </a:pPr>
            <a:r>
              <a:rPr lang="en-US" b="true" sz="2002" spc="4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“</a:t>
            </a: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se</a:t>
            </a: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asonal depression”</a:t>
            </a:r>
          </a:p>
          <a:p>
            <a:pPr algn="l" marL="432314" indent="-216157" lvl="1">
              <a:lnSpc>
                <a:spcPts val="2803"/>
              </a:lnSpc>
              <a:buFont typeface="Arial"/>
              <a:buChar char="•"/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“chronic depression”</a:t>
            </a:r>
          </a:p>
          <a:p>
            <a:pPr algn="l" marL="432314" indent="-216157" lvl="1">
              <a:lnSpc>
                <a:spcPts val="2803"/>
              </a:lnSpc>
              <a:buFont typeface="Arial"/>
              <a:buChar char="•"/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“depre</a:t>
            </a: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ssion weight loss”</a:t>
            </a:r>
          </a:p>
          <a:p>
            <a:pPr algn="l" marL="432314" indent="-216157" lvl="1">
              <a:lnSpc>
                <a:spcPts val="2803"/>
              </a:lnSpc>
              <a:buFont typeface="Arial"/>
              <a:buChar char="•"/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“depression in women”</a:t>
            </a:r>
          </a:p>
          <a:p>
            <a:pPr algn="l" marL="432314" indent="-216157" lvl="1">
              <a:lnSpc>
                <a:spcPts val="2803"/>
              </a:lnSpc>
              <a:buFont typeface="Arial"/>
              <a:buChar char="•"/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“depression fatigue”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14829" y="3145867"/>
            <a:ext cx="6480673" cy="45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6"/>
              </a:lnSpc>
              <a:spcBef>
                <a:spcPct val="0"/>
              </a:spcBef>
            </a:pPr>
            <a:r>
              <a:rPr lang="en-US" b="true" sz="280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Most Influential Search Terms: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1003004"/>
            <a:ext cx="12579055" cy="933439"/>
            <a:chOff x="0" y="0"/>
            <a:chExt cx="16772073" cy="124458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47625"/>
              <a:ext cx="15333241" cy="1292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795"/>
                </a:lnSpc>
                <a:spcBef>
                  <a:spcPct val="0"/>
                </a:spcBef>
              </a:pPr>
              <a:r>
                <a:rPr lang="en-US" b="true" sz="6236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Top Influential Keywords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2954841" y="-47625"/>
              <a:ext cx="3817232" cy="1292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795"/>
                </a:lnSpc>
                <a:spcBef>
                  <a:spcPct val="0"/>
                </a:spcBef>
              </a:pPr>
              <a:r>
                <a:rPr lang="en-US" b="true" sz="6236">
                  <a:solidFill>
                    <a:srgbClr val="5EDDC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(SHAP)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507632" y="4161267"/>
            <a:ext cx="3436012" cy="246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3"/>
              </a:lnSpc>
            </a:pPr>
            <a:r>
              <a:rPr lang="en-US" sz="2002" spc="4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Anxiety model:</a:t>
            </a:r>
          </a:p>
          <a:p>
            <a:pPr algn="l">
              <a:lnSpc>
                <a:spcPts val="2803"/>
              </a:lnSpc>
            </a:pPr>
          </a:p>
          <a:p>
            <a:pPr algn="l" marL="432314" indent="-216157" lvl="1">
              <a:lnSpc>
                <a:spcPts val="2803"/>
              </a:lnSpc>
              <a:buFont typeface="Arial"/>
              <a:buChar char="•"/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“alw</a:t>
            </a: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ays tired”</a:t>
            </a:r>
          </a:p>
          <a:p>
            <a:pPr algn="l" marL="432314" indent="-216157" lvl="1">
              <a:lnSpc>
                <a:spcPts val="2803"/>
              </a:lnSpc>
              <a:buFont typeface="Arial"/>
              <a:buChar char="•"/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“anxiety symptoms”</a:t>
            </a:r>
          </a:p>
          <a:p>
            <a:pPr algn="l" marL="432314" indent="-216157" lvl="1">
              <a:lnSpc>
                <a:spcPts val="2803"/>
              </a:lnSpc>
              <a:buFont typeface="Arial"/>
              <a:buChar char="•"/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“am I a</a:t>
            </a: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nxious”</a:t>
            </a:r>
          </a:p>
          <a:p>
            <a:pPr algn="l" marL="432314" indent="-216157" lvl="1">
              <a:lnSpc>
                <a:spcPts val="2803"/>
              </a:lnSpc>
              <a:buFont typeface="Arial"/>
              <a:buChar char="•"/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“panic attack”</a:t>
            </a:r>
          </a:p>
          <a:p>
            <a:pPr algn="l" marL="432314" indent="-216157" lvl="1">
              <a:lnSpc>
                <a:spcPts val="2803"/>
              </a:lnSpc>
              <a:buFont typeface="Arial"/>
              <a:buChar char="•"/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“social anxiety”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0800000">
            <a:off x="8211792" y="7009783"/>
            <a:ext cx="16213803" cy="11489547"/>
          </a:xfrm>
          <a:custGeom>
            <a:avLst/>
            <a:gdLst/>
            <a:ahLst/>
            <a:cxnLst/>
            <a:rect r="r" b="b" t="t" l="l"/>
            <a:pathLst>
              <a:path h="11489547" w="16213803">
                <a:moveTo>
                  <a:pt x="0" y="0"/>
                </a:moveTo>
                <a:lnTo>
                  <a:pt x="16213803" y="0"/>
                </a:lnTo>
                <a:lnTo>
                  <a:pt x="16213803" y="11489547"/>
                </a:lnTo>
                <a:lnTo>
                  <a:pt x="0" y="114895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78" r="0" b="-978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878268"/>
            <a:ext cx="16230600" cy="1242538"/>
            <a:chOff x="0" y="0"/>
            <a:chExt cx="6466877" cy="4950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66877" cy="495073"/>
            </a:xfrm>
            <a:custGeom>
              <a:avLst/>
              <a:gdLst/>
              <a:ahLst/>
              <a:cxnLst/>
              <a:rect r="r" b="b" t="t" l="l"/>
              <a:pathLst>
                <a:path h="495073" w="6466877">
                  <a:moveTo>
                    <a:pt x="10971" y="0"/>
                  </a:moveTo>
                  <a:lnTo>
                    <a:pt x="6455906" y="0"/>
                  </a:lnTo>
                  <a:cubicBezTo>
                    <a:pt x="6461966" y="0"/>
                    <a:pt x="6466877" y="4912"/>
                    <a:pt x="6466877" y="10971"/>
                  </a:cubicBezTo>
                  <a:lnTo>
                    <a:pt x="6466877" y="484103"/>
                  </a:lnTo>
                  <a:cubicBezTo>
                    <a:pt x="6466877" y="490162"/>
                    <a:pt x="6461966" y="495073"/>
                    <a:pt x="6455906" y="495073"/>
                  </a:cubicBezTo>
                  <a:lnTo>
                    <a:pt x="10971" y="495073"/>
                  </a:lnTo>
                  <a:cubicBezTo>
                    <a:pt x="4912" y="495073"/>
                    <a:pt x="0" y="490162"/>
                    <a:pt x="0" y="484103"/>
                  </a:cubicBezTo>
                  <a:lnTo>
                    <a:pt x="0" y="10971"/>
                  </a:lnTo>
                  <a:cubicBezTo>
                    <a:pt x="0" y="4912"/>
                    <a:pt x="4912" y="0"/>
                    <a:pt x="10971" y="0"/>
                  </a:cubicBez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0" t="-316565" r="0" b="-31656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3308463"/>
            <a:ext cx="7198095" cy="4053034"/>
            <a:chOff x="0" y="0"/>
            <a:chExt cx="1115173" cy="6279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5173" cy="627921"/>
            </a:xfrm>
            <a:custGeom>
              <a:avLst/>
              <a:gdLst/>
              <a:ahLst/>
              <a:cxnLst/>
              <a:rect r="r" b="b" t="t" l="l"/>
              <a:pathLst>
                <a:path h="627921" w="1115173">
                  <a:moveTo>
                    <a:pt x="24738" y="0"/>
                  </a:moveTo>
                  <a:lnTo>
                    <a:pt x="1090436" y="0"/>
                  </a:lnTo>
                  <a:cubicBezTo>
                    <a:pt x="1104098" y="0"/>
                    <a:pt x="1115173" y="11075"/>
                    <a:pt x="1115173" y="24738"/>
                  </a:cubicBezTo>
                  <a:lnTo>
                    <a:pt x="1115173" y="603183"/>
                  </a:lnTo>
                  <a:cubicBezTo>
                    <a:pt x="1115173" y="609744"/>
                    <a:pt x="1112567" y="616036"/>
                    <a:pt x="1107928" y="620675"/>
                  </a:cubicBezTo>
                  <a:cubicBezTo>
                    <a:pt x="1103289" y="625315"/>
                    <a:pt x="1096997" y="627921"/>
                    <a:pt x="1090436" y="627921"/>
                  </a:cubicBezTo>
                  <a:lnTo>
                    <a:pt x="24738" y="627921"/>
                  </a:lnTo>
                  <a:cubicBezTo>
                    <a:pt x="11075" y="627921"/>
                    <a:pt x="0" y="616846"/>
                    <a:pt x="0" y="603183"/>
                  </a:cubicBezTo>
                  <a:lnTo>
                    <a:pt x="0" y="24738"/>
                  </a:lnTo>
                  <a:cubicBezTo>
                    <a:pt x="0" y="11075"/>
                    <a:pt x="11075" y="0"/>
                    <a:pt x="24738" y="0"/>
                  </a:cubicBezTo>
                  <a:close/>
                </a:path>
              </a:pathLst>
            </a:custGeom>
            <a:blipFill>
              <a:blip r:embed="rId3">
                <a:alphaModFix amt="40000"/>
              </a:blip>
              <a:stretch>
                <a:fillRect l="0" t="-8107" r="0" b="-8107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434316" y="6253360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10575" y="-6898233"/>
            <a:ext cx="12806911" cy="12806911"/>
          </a:xfrm>
          <a:custGeom>
            <a:avLst/>
            <a:gdLst/>
            <a:ahLst/>
            <a:cxnLst/>
            <a:rect r="r" b="b" t="t" l="l"/>
            <a:pathLst>
              <a:path h="12806911" w="12806911">
                <a:moveTo>
                  <a:pt x="0" y="0"/>
                </a:moveTo>
                <a:lnTo>
                  <a:pt x="12806911" y="0"/>
                </a:lnTo>
                <a:lnTo>
                  <a:pt x="12806911" y="12806911"/>
                </a:lnTo>
                <a:lnTo>
                  <a:pt x="0" y="12806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594957" y="3308463"/>
            <a:ext cx="7344356" cy="4114800"/>
            <a:chOff x="0" y="0"/>
            <a:chExt cx="1137833" cy="6374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7833" cy="637490"/>
            </a:xfrm>
            <a:custGeom>
              <a:avLst/>
              <a:gdLst/>
              <a:ahLst/>
              <a:cxnLst/>
              <a:rect r="r" b="b" t="t" l="l"/>
              <a:pathLst>
                <a:path h="637490" w="1137833">
                  <a:moveTo>
                    <a:pt x="24245" y="0"/>
                  </a:moveTo>
                  <a:lnTo>
                    <a:pt x="1113588" y="0"/>
                  </a:lnTo>
                  <a:cubicBezTo>
                    <a:pt x="1126978" y="0"/>
                    <a:pt x="1137833" y="10855"/>
                    <a:pt x="1137833" y="24245"/>
                  </a:cubicBezTo>
                  <a:lnTo>
                    <a:pt x="1137833" y="613245"/>
                  </a:lnTo>
                  <a:cubicBezTo>
                    <a:pt x="1137833" y="626635"/>
                    <a:pt x="1126978" y="637490"/>
                    <a:pt x="1113588" y="637490"/>
                  </a:cubicBezTo>
                  <a:lnTo>
                    <a:pt x="24245" y="637490"/>
                  </a:lnTo>
                  <a:cubicBezTo>
                    <a:pt x="10855" y="637490"/>
                    <a:pt x="0" y="626635"/>
                    <a:pt x="0" y="613245"/>
                  </a:cubicBezTo>
                  <a:lnTo>
                    <a:pt x="0" y="24245"/>
                  </a:lnTo>
                  <a:cubicBezTo>
                    <a:pt x="0" y="10855"/>
                    <a:pt x="10855" y="0"/>
                    <a:pt x="24245" y="0"/>
                  </a:cubicBezTo>
                  <a:close/>
                </a:path>
              </a:pathLst>
            </a:custGeom>
            <a:blipFill>
              <a:blip r:embed="rId5">
                <a:alphaModFix amt="65000"/>
              </a:blip>
              <a:stretch>
                <a:fillRect l="0" t="-12749" r="0" b="-12749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5306902" y="-6505092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5"/>
                </a:lnTo>
                <a:lnTo>
                  <a:pt x="0" y="10613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78088" y="503586"/>
            <a:ext cx="1881212" cy="1432857"/>
          </a:xfrm>
          <a:custGeom>
            <a:avLst/>
            <a:gdLst/>
            <a:ahLst/>
            <a:cxnLst/>
            <a:rect r="r" b="b" t="t" l="l"/>
            <a:pathLst>
              <a:path h="1432857" w="1881212">
                <a:moveTo>
                  <a:pt x="0" y="0"/>
                </a:moveTo>
                <a:lnTo>
                  <a:pt x="1881212" y="0"/>
                </a:lnTo>
                <a:lnTo>
                  <a:pt x="1881212" y="1432857"/>
                </a:lnTo>
                <a:lnTo>
                  <a:pt x="0" y="14328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763881" y="3726872"/>
            <a:ext cx="5554813" cy="326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3"/>
              </a:lnSpc>
            </a:pPr>
            <a:r>
              <a:rPr lang="en-US" sz="2002" spc="4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App Prototype:</a:t>
            </a: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Built using Dash</a:t>
            </a:r>
          </a:p>
          <a:p>
            <a:pPr algn="l">
              <a:lnSpc>
                <a:spcPts val="3223"/>
              </a:lnSpc>
            </a:pPr>
          </a:p>
          <a:p>
            <a:pPr algn="l">
              <a:lnSpc>
                <a:spcPts val="3223"/>
              </a:lnSpc>
            </a:pPr>
            <a:r>
              <a:rPr lang="en-US" b="true" sz="2302" spc="46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Features:</a:t>
            </a:r>
          </a:p>
          <a:p>
            <a:pPr algn="l" marL="432314" indent="-216157" lvl="1">
              <a:lnSpc>
                <a:spcPts val="2803"/>
              </a:lnSpc>
              <a:buFont typeface="Arial"/>
              <a:buChar char="•"/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Keyword trend explorer (monthly line plots)</a:t>
            </a:r>
          </a:p>
          <a:p>
            <a:pPr algn="l" marL="432314" indent="-216157" lvl="1">
              <a:lnSpc>
                <a:spcPts val="2803"/>
              </a:lnSpc>
              <a:buFont typeface="Arial"/>
              <a:buChar char="•"/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Demand prediction interface</a:t>
            </a:r>
          </a:p>
          <a:p>
            <a:pPr algn="l" marL="432314" indent="-216157" lvl="1">
              <a:lnSpc>
                <a:spcPts val="2803"/>
              </a:lnSpc>
              <a:buFont typeface="Arial"/>
              <a:buChar char="•"/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SHAP explanation viewer</a:t>
            </a:r>
          </a:p>
          <a:p>
            <a:pPr algn="l">
              <a:lnSpc>
                <a:spcPts val="2803"/>
              </a:lnSpc>
            </a:pPr>
          </a:p>
          <a:p>
            <a:pPr algn="l">
              <a:lnSpc>
                <a:spcPts val="2803"/>
              </a:lnSpc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Locally deployable via Dash run</a:t>
            </a:r>
          </a:p>
          <a:p>
            <a:pPr algn="l">
              <a:lnSpc>
                <a:spcPts val="2803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958963" y="4020378"/>
            <a:ext cx="5337569" cy="2246245"/>
            <a:chOff x="0" y="0"/>
            <a:chExt cx="7116758" cy="299499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665682"/>
              <a:ext cx="7116758" cy="2329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2314" indent="-216157" lvl="1">
                <a:lnSpc>
                  <a:spcPts val="2803"/>
                </a:lnSpc>
                <a:buFont typeface="Arial"/>
                <a:buChar char="•"/>
              </a:pPr>
              <a:r>
                <a:rPr lang="en-US" sz="2002" spc="4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Python (3.9), Jupyter Notebook</a:t>
              </a:r>
            </a:p>
            <a:p>
              <a:pPr algn="l" marL="432314" indent="-216157" lvl="1">
                <a:lnSpc>
                  <a:spcPts val="2803"/>
                </a:lnSpc>
                <a:buFont typeface="Arial"/>
                <a:buChar char="•"/>
              </a:pPr>
              <a:r>
                <a:rPr lang="en-US" sz="2002" spc="4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pandas, numpy, scikit-learn</a:t>
              </a:r>
            </a:p>
            <a:p>
              <a:pPr algn="l" marL="432314" indent="-216157" lvl="1">
                <a:lnSpc>
                  <a:spcPts val="2803"/>
                </a:lnSpc>
                <a:buFont typeface="Arial"/>
                <a:buChar char="•"/>
              </a:pPr>
              <a:r>
                <a:rPr lang="en-US" sz="2002" spc="4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xgboost, shap</a:t>
              </a:r>
            </a:p>
            <a:p>
              <a:pPr algn="l" marL="432314" indent="-216157" lvl="1">
                <a:lnSpc>
                  <a:spcPts val="2803"/>
                </a:lnSpc>
                <a:buFont typeface="Arial"/>
                <a:buChar char="•"/>
              </a:pPr>
              <a:r>
                <a:rPr lang="en-US" sz="2002" spc="4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matplotlib, seaborn, plotly for visualizations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18279" y="-28575"/>
              <a:ext cx="3440100" cy="488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81"/>
                </a:lnSpc>
                <a:spcBef>
                  <a:spcPct val="0"/>
                </a:spcBef>
              </a:pPr>
              <a:r>
                <a:rPr lang="en-US" b="true" sz="2305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Tools &amp; Libraries: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48481" y="1443262"/>
            <a:ext cx="13523287" cy="933439"/>
            <a:chOff x="0" y="0"/>
            <a:chExt cx="18031049" cy="124458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11587589" cy="1292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795"/>
                </a:lnSpc>
                <a:spcBef>
                  <a:spcPct val="0"/>
                </a:spcBef>
              </a:pPr>
              <a:r>
                <a:rPr lang="en-US" b="true" sz="6236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Deployment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6443460" y="-47625"/>
              <a:ext cx="11587589" cy="1292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795"/>
                </a:lnSpc>
                <a:spcBef>
                  <a:spcPct val="0"/>
                </a:spcBef>
              </a:pPr>
              <a:r>
                <a:rPr lang="en-US" b="true" sz="6236">
                  <a:solidFill>
                    <a:srgbClr val="5EDDC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&amp; Tech Stack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958963" y="8041543"/>
            <a:ext cx="12271842" cy="877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Code &amp; Dataset Access:</a:t>
            </a:r>
          </a:p>
          <a:p>
            <a:pPr algn="l">
              <a:lnSpc>
                <a:spcPts val="3437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GitHub repository: </a:t>
            </a:r>
            <a:r>
              <a:rPr lang="en-US" sz="2750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7" tooltip="http://github.com/sandhya-mgs2/Capstone-4A/"/>
              </a:rPr>
              <a:t>github.com/sandhya-mgs2/Capstone-4A/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86701" y="-7140335"/>
            <a:ext cx="11679348" cy="11679348"/>
          </a:xfrm>
          <a:custGeom>
            <a:avLst/>
            <a:gdLst/>
            <a:ahLst/>
            <a:cxnLst/>
            <a:rect r="r" b="b" t="t" l="l"/>
            <a:pathLst>
              <a:path h="11679348" w="11679348">
                <a:moveTo>
                  <a:pt x="0" y="0"/>
                </a:moveTo>
                <a:lnTo>
                  <a:pt x="11679347" y="0"/>
                </a:lnTo>
                <a:lnTo>
                  <a:pt x="11679347" y="11679348"/>
                </a:lnTo>
                <a:lnTo>
                  <a:pt x="0" y="11679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787774" y="0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322358">
            <a:off x="11816134" y="7819881"/>
            <a:ext cx="15902488" cy="11489547"/>
          </a:xfrm>
          <a:custGeom>
            <a:avLst/>
            <a:gdLst/>
            <a:ahLst/>
            <a:cxnLst/>
            <a:rect r="r" b="b" t="t" l="l"/>
            <a:pathLst>
              <a:path h="11489547" w="15902488">
                <a:moveTo>
                  <a:pt x="0" y="0"/>
                </a:moveTo>
                <a:lnTo>
                  <a:pt x="15902488" y="0"/>
                </a:lnTo>
                <a:lnTo>
                  <a:pt x="15902488" y="11489547"/>
                </a:lnTo>
                <a:lnTo>
                  <a:pt x="0" y="11489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55758" y="4054939"/>
            <a:ext cx="6862068" cy="4781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Google search trends can serve as a timely proxy for population-level mental health demand</a:t>
            </a:r>
          </a:p>
          <a:p>
            <a:pPr algn="l">
              <a:lnSpc>
                <a:spcPts val="3812"/>
              </a:lnSpc>
            </a:pPr>
          </a:p>
          <a:p>
            <a:pPr algn="l">
              <a:lnSpc>
                <a:spcPts val="3812"/>
              </a:lnSpc>
            </a:pPr>
            <a:r>
              <a:rPr lang="en-US" sz="30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Anxiety-related terms were more predict</a:t>
            </a:r>
            <a:r>
              <a:rPr lang="en-US" sz="30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able and seasonally structured</a:t>
            </a:r>
          </a:p>
          <a:p>
            <a:pPr algn="l">
              <a:lnSpc>
                <a:spcPts val="3812"/>
              </a:lnSpc>
            </a:pPr>
          </a:p>
          <a:p>
            <a:pPr algn="l">
              <a:lnSpc>
                <a:spcPts val="3812"/>
              </a:lnSpc>
            </a:pPr>
            <a:r>
              <a:rPr lang="en-US" sz="30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States with high search intensity often aligned with underserved regions</a:t>
            </a:r>
          </a:p>
          <a:p>
            <a:pPr algn="l">
              <a:lnSpc>
                <a:spcPts val="3812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536596" y="8269695"/>
            <a:ext cx="2751789" cy="2793695"/>
          </a:xfrm>
          <a:custGeom>
            <a:avLst/>
            <a:gdLst/>
            <a:ahLst/>
            <a:cxnLst/>
            <a:rect r="r" b="b" t="t" l="l"/>
            <a:pathLst>
              <a:path h="2793695" w="2751789">
                <a:moveTo>
                  <a:pt x="0" y="0"/>
                </a:moveTo>
                <a:lnTo>
                  <a:pt x="2751789" y="0"/>
                </a:lnTo>
                <a:lnTo>
                  <a:pt x="2751789" y="2793695"/>
                </a:lnTo>
                <a:lnTo>
                  <a:pt x="0" y="2793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536596" y="6486824"/>
            <a:ext cx="2751789" cy="2793695"/>
          </a:xfrm>
          <a:custGeom>
            <a:avLst/>
            <a:gdLst/>
            <a:ahLst/>
            <a:cxnLst/>
            <a:rect r="r" b="b" t="t" l="l"/>
            <a:pathLst>
              <a:path h="2793695" w="2751789">
                <a:moveTo>
                  <a:pt x="0" y="0"/>
                </a:moveTo>
                <a:lnTo>
                  <a:pt x="2751789" y="0"/>
                </a:lnTo>
                <a:lnTo>
                  <a:pt x="2751789" y="2793695"/>
                </a:lnTo>
                <a:lnTo>
                  <a:pt x="0" y="27936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78088" y="503586"/>
            <a:ext cx="1881212" cy="1432857"/>
          </a:xfrm>
          <a:custGeom>
            <a:avLst/>
            <a:gdLst/>
            <a:ahLst/>
            <a:cxnLst/>
            <a:rect r="r" b="b" t="t" l="l"/>
            <a:pathLst>
              <a:path h="1432857" w="1881212">
                <a:moveTo>
                  <a:pt x="0" y="0"/>
                </a:moveTo>
                <a:lnTo>
                  <a:pt x="1881212" y="0"/>
                </a:lnTo>
                <a:lnTo>
                  <a:pt x="1881212" y="1432857"/>
                </a:lnTo>
                <a:lnTo>
                  <a:pt x="0" y="14328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11085">
            <a:off x="1436161" y="4130471"/>
            <a:ext cx="399630" cy="338187"/>
          </a:xfrm>
          <a:custGeom>
            <a:avLst/>
            <a:gdLst/>
            <a:ahLst/>
            <a:cxnLst/>
            <a:rect r="r" b="b" t="t" l="l"/>
            <a:pathLst>
              <a:path h="338187" w="399630">
                <a:moveTo>
                  <a:pt x="0" y="0"/>
                </a:moveTo>
                <a:lnTo>
                  <a:pt x="399630" y="0"/>
                </a:lnTo>
                <a:lnTo>
                  <a:pt x="399630" y="338187"/>
                </a:lnTo>
                <a:lnTo>
                  <a:pt x="0" y="3381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48481" y="1395637"/>
            <a:ext cx="8690692" cy="981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95"/>
              </a:lnSpc>
              <a:spcBef>
                <a:spcPct val="0"/>
              </a:spcBef>
            </a:pPr>
            <a:r>
              <a:rPr lang="en-US" b="true" sz="6236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8481" y="2328958"/>
            <a:ext cx="8690692" cy="981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95"/>
              </a:lnSpc>
              <a:spcBef>
                <a:spcPct val="0"/>
              </a:spcBef>
            </a:pPr>
            <a:r>
              <a:rPr lang="en-US" b="true" sz="6236">
                <a:solidFill>
                  <a:srgbClr val="5EDDC1"/>
                </a:solidFill>
                <a:latin typeface="Arimo Bold"/>
                <a:ea typeface="Arimo Bold"/>
                <a:cs typeface="Arimo Bold"/>
                <a:sym typeface="Arimo Bold"/>
              </a:rPr>
              <a:t>What We Learned？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97232" y="4087861"/>
            <a:ext cx="6862068" cy="3828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Clinical and structured keywords (e.g., “seasonal depression”) carried stronger predictive power</a:t>
            </a:r>
          </a:p>
          <a:p>
            <a:pPr algn="l">
              <a:lnSpc>
                <a:spcPts val="3812"/>
              </a:lnSpc>
            </a:pPr>
          </a:p>
          <a:p>
            <a:pPr algn="l">
              <a:lnSpc>
                <a:spcPts val="3812"/>
              </a:lnSpc>
            </a:pPr>
            <a:r>
              <a:rPr lang="en-US" sz="30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SHAP analys</a:t>
            </a:r>
            <a:r>
              <a:rPr lang="en-US" sz="30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is validated model logic and revealed the most impactful search terms</a:t>
            </a:r>
          </a:p>
          <a:p>
            <a:pPr algn="l">
              <a:lnSpc>
                <a:spcPts val="3812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711085">
            <a:off x="1436161" y="6056064"/>
            <a:ext cx="399630" cy="338187"/>
          </a:xfrm>
          <a:custGeom>
            <a:avLst/>
            <a:gdLst/>
            <a:ahLst/>
            <a:cxnLst/>
            <a:rect r="r" b="b" t="t" l="l"/>
            <a:pathLst>
              <a:path h="338187" w="399630">
                <a:moveTo>
                  <a:pt x="0" y="0"/>
                </a:moveTo>
                <a:lnTo>
                  <a:pt x="399630" y="0"/>
                </a:lnTo>
                <a:lnTo>
                  <a:pt x="399630" y="338187"/>
                </a:lnTo>
                <a:lnTo>
                  <a:pt x="0" y="3381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711085">
            <a:off x="1436161" y="7508052"/>
            <a:ext cx="399630" cy="338187"/>
          </a:xfrm>
          <a:custGeom>
            <a:avLst/>
            <a:gdLst/>
            <a:ahLst/>
            <a:cxnLst/>
            <a:rect r="r" b="b" t="t" l="l"/>
            <a:pathLst>
              <a:path h="338187" w="399630">
                <a:moveTo>
                  <a:pt x="0" y="0"/>
                </a:moveTo>
                <a:lnTo>
                  <a:pt x="399630" y="0"/>
                </a:lnTo>
                <a:lnTo>
                  <a:pt x="399630" y="338187"/>
                </a:lnTo>
                <a:lnTo>
                  <a:pt x="0" y="3381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711085">
            <a:off x="9805544" y="4163393"/>
            <a:ext cx="399630" cy="338187"/>
          </a:xfrm>
          <a:custGeom>
            <a:avLst/>
            <a:gdLst/>
            <a:ahLst/>
            <a:cxnLst/>
            <a:rect r="r" b="b" t="t" l="l"/>
            <a:pathLst>
              <a:path h="338187" w="399630">
                <a:moveTo>
                  <a:pt x="0" y="0"/>
                </a:moveTo>
                <a:lnTo>
                  <a:pt x="399630" y="0"/>
                </a:lnTo>
                <a:lnTo>
                  <a:pt x="399630" y="338187"/>
                </a:lnTo>
                <a:lnTo>
                  <a:pt x="0" y="3381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711085">
            <a:off x="9805544" y="6088986"/>
            <a:ext cx="399630" cy="338187"/>
          </a:xfrm>
          <a:custGeom>
            <a:avLst/>
            <a:gdLst/>
            <a:ahLst/>
            <a:cxnLst/>
            <a:rect r="r" b="b" t="t" l="l"/>
            <a:pathLst>
              <a:path h="338187" w="399630">
                <a:moveTo>
                  <a:pt x="0" y="0"/>
                </a:moveTo>
                <a:lnTo>
                  <a:pt x="399630" y="0"/>
                </a:lnTo>
                <a:lnTo>
                  <a:pt x="399630" y="338187"/>
                </a:lnTo>
                <a:lnTo>
                  <a:pt x="0" y="3381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4295" y="2422175"/>
            <a:ext cx="6587646" cy="6313035"/>
            <a:chOff x="0" y="0"/>
            <a:chExt cx="516609" cy="4950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6609" cy="495073"/>
            </a:xfrm>
            <a:custGeom>
              <a:avLst/>
              <a:gdLst/>
              <a:ahLst/>
              <a:cxnLst/>
              <a:rect r="r" b="b" t="t" l="l"/>
              <a:pathLst>
                <a:path h="495073" w="516609">
                  <a:moveTo>
                    <a:pt x="27030" y="0"/>
                  </a:moveTo>
                  <a:lnTo>
                    <a:pt x="489579" y="0"/>
                  </a:lnTo>
                  <a:cubicBezTo>
                    <a:pt x="496747" y="0"/>
                    <a:pt x="503623" y="2848"/>
                    <a:pt x="508692" y="7917"/>
                  </a:cubicBezTo>
                  <a:cubicBezTo>
                    <a:pt x="513761" y="12986"/>
                    <a:pt x="516609" y="19861"/>
                    <a:pt x="516609" y="27030"/>
                  </a:cubicBezTo>
                  <a:lnTo>
                    <a:pt x="516609" y="468043"/>
                  </a:lnTo>
                  <a:cubicBezTo>
                    <a:pt x="516609" y="482972"/>
                    <a:pt x="504507" y="495073"/>
                    <a:pt x="489579" y="495073"/>
                  </a:cubicBezTo>
                  <a:lnTo>
                    <a:pt x="27030" y="495073"/>
                  </a:lnTo>
                  <a:cubicBezTo>
                    <a:pt x="19861" y="495073"/>
                    <a:pt x="12986" y="492226"/>
                    <a:pt x="7917" y="487157"/>
                  </a:cubicBezTo>
                  <a:cubicBezTo>
                    <a:pt x="2848" y="482087"/>
                    <a:pt x="0" y="475212"/>
                    <a:pt x="0" y="468043"/>
                  </a:cubicBezTo>
                  <a:lnTo>
                    <a:pt x="0" y="27030"/>
                  </a:lnTo>
                  <a:cubicBezTo>
                    <a:pt x="0" y="19861"/>
                    <a:pt x="2848" y="12986"/>
                    <a:pt x="7917" y="7917"/>
                  </a:cubicBezTo>
                  <a:cubicBezTo>
                    <a:pt x="12986" y="2848"/>
                    <a:pt x="19861" y="0"/>
                    <a:pt x="27030" y="0"/>
                  </a:cubicBezTo>
                  <a:close/>
                </a:path>
              </a:pathLst>
            </a:custGeom>
            <a:blipFill>
              <a:blip r:embed="rId2">
                <a:alphaModFix amt="31999"/>
              </a:blip>
              <a:stretch>
                <a:fillRect l="-35373" t="0" r="-3537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886701" y="-7140335"/>
            <a:ext cx="11679348" cy="11679348"/>
          </a:xfrm>
          <a:custGeom>
            <a:avLst/>
            <a:gdLst/>
            <a:ahLst/>
            <a:cxnLst/>
            <a:rect r="r" b="b" t="t" l="l"/>
            <a:pathLst>
              <a:path h="11679348" w="11679348">
                <a:moveTo>
                  <a:pt x="0" y="0"/>
                </a:moveTo>
                <a:lnTo>
                  <a:pt x="11679347" y="0"/>
                </a:lnTo>
                <a:lnTo>
                  <a:pt x="11679347" y="11679348"/>
                </a:lnTo>
                <a:lnTo>
                  <a:pt x="0" y="116793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97143" y="6372233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787774" y="0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322358">
            <a:off x="3722079" y="8625984"/>
            <a:ext cx="15902488" cy="11489547"/>
          </a:xfrm>
          <a:custGeom>
            <a:avLst/>
            <a:gdLst/>
            <a:ahLst/>
            <a:cxnLst/>
            <a:rect r="r" b="b" t="t" l="l"/>
            <a:pathLst>
              <a:path h="11489547" w="15902488">
                <a:moveTo>
                  <a:pt x="0" y="0"/>
                </a:moveTo>
                <a:lnTo>
                  <a:pt x="15902488" y="0"/>
                </a:lnTo>
                <a:lnTo>
                  <a:pt x="15902488" y="11489548"/>
                </a:lnTo>
                <a:lnTo>
                  <a:pt x="0" y="11489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44446" y="2775738"/>
            <a:ext cx="5447344" cy="5085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334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Limitations</a:t>
            </a:r>
          </a:p>
          <a:p>
            <a:pPr algn="l">
              <a:lnSpc>
                <a:spcPts val="4187"/>
              </a:lnSpc>
            </a:pPr>
          </a:p>
          <a:p>
            <a:pPr algn="l" marL="615315" indent="-307658" lvl="1">
              <a:lnSpc>
                <a:spcPts val="3562"/>
              </a:lnSpc>
              <a:buFont typeface="Arial"/>
              <a:buChar char="•"/>
            </a:pPr>
            <a:r>
              <a:rPr lang="en-US" sz="28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No direct ground truth (search ≠ diagnosis)</a:t>
            </a:r>
          </a:p>
          <a:p>
            <a:pPr algn="l" marL="615315" indent="-307658" lvl="1">
              <a:lnSpc>
                <a:spcPts val="3562"/>
              </a:lnSpc>
              <a:buFont typeface="Arial"/>
              <a:buChar char="•"/>
            </a:pPr>
            <a:r>
              <a:rPr lang="en-US" sz="28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Digital behavi</a:t>
            </a:r>
            <a:r>
              <a:rPr lang="en-US" sz="28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or varies by region, access, literacy</a:t>
            </a:r>
          </a:p>
          <a:p>
            <a:pPr algn="l" marL="615315" indent="-307658" lvl="1">
              <a:lnSpc>
                <a:spcPts val="3562"/>
              </a:lnSpc>
              <a:buFont typeface="Arial"/>
              <a:buChar char="•"/>
            </a:pPr>
            <a:r>
              <a:rPr lang="en-US" sz="28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Difficult to capture sudden public health events (e.g., COVID spikes)</a:t>
            </a:r>
          </a:p>
          <a:p>
            <a:pPr algn="l" marL="615315" indent="-307658" lvl="1">
              <a:lnSpc>
                <a:spcPts val="3562"/>
              </a:lnSpc>
              <a:spcBef>
                <a:spcPct val="0"/>
              </a:spcBef>
              <a:buFont typeface="Arial"/>
              <a:buChar char="•"/>
            </a:pPr>
            <a:r>
              <a:rPr lang="en-US" sz="28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Current model limited to state-level granularity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67986" y="753295"/>
            <a:ext cx="13187908" cy="933439"/>
            <a:chOff x="0" y="0"/>
            <a:chExt cx="17583878" cy="124458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11587589" cy="1292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795"/>
                </a:lnSpc>
                <a:spcBef>
                  <a:spcPct val="0"/>
                </a:spcBef>
              </a:pPr>
              <a:r>
                <a:rPr lang="en-US" b="true" sz="6236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Limitations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996289" y="-47625"/>
              <a:ext cx="11587589" cy="1292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795"/>
                </a:lnSpc>
                <a:spcBef>
                  <a:spcPct val="0"/>
                </a:spcBef>
              </a:pPr>
              <a:r>
                <a:rPr lang="en-US" b="true" sz="6236">
                  <a:solidFill>
                    <a:srgbClr val="5EDDC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&amp; Future Work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480872" y="7580148"/>
            <a:ext cx="2751789" cy="2793695"/>
          </a:xfrm>
          <a:custGeom>
            <a:avLst/>
            <a:gdLst/>
            <a:ahLst/>
            <a:cxnLst/>
            <a:rect r="r" b="b" t="t" l="l"/>
            <a:pathLst>
              <a:path h="2793695" w="2751789">
                <a:moveTo>
                  <a:pt x="0" y="0"/>
                </a:moveTo>
                <a:lnTo>
                  <a:pt x="2751789" y="0"/>
                </a:lnTo>
                <a:lnTo>
                  <a:pt x="2751789" y="2793694"/>
                </a:lnTo>
                <a:lnTo>
                  <a:pt x="0" y="2793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03308" y="6464605"/>
            <a:ext cx="2751789" cy="2793695"/>
          </a:xfrm>
          <a:custGeom>
            <a:avLst/>
            <a:gdLst/>
            <a:ahLst/>
            <a:cxnLst/>
            <a:rect r="r" b="b" t="t" l="l"/>
            <a:pathLst>
              <a:path h="2793695" w="2751789">
                <a:moveTo>
                  <a:pt x="0" y="0"/>
                </a:moveTo>
                <a:lnTo>
                  <a:pt x="2751789" y="0"/>
                </a:lnTo>
                <a:lnTo>
                  <a:pt x="2751789" y="2793695"/>
                </a:lnTo>
                <a:lnTo>
                  <a:pt x="0" y="27936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378088" y="503586"/>
            <a:ext cx="1881212" cy="1432857"/>
          </a:xfrm>
          <a:custGeom>
            <a:avLst/>
            <a:gdLst/>
            <a:ahLst/>
            <a:cxnLst/>
            <a:rect r="r" b="b" t="t" l="l"/>
            <a:pathLst>
              <a:path h="1432857" w="1881212">
                <a:moveTo>
                  <a:pt x="0" y="0"/>
                </a:moveTo>
                <a:lnTo>
                  <a:pt x="1881212" y="0"/>
                </a:lnTo>
                <a:lnTo>
                  <a:pt x="1881212" y="1432857"/>
                </a:lnTo>
                <a:lnTo>
                  <a:pt x="0" y="14328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144000" y="2376701"/>
            <a:ext cx="6587646" cy="6313035"/>
            <a:chOff x="0" y="0"/>
            <a:chExt cx="516609" cy="49507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6609" cy="495073"/>
            </a:xfrm>
            <a:custGeom>
              <a:avLst/>
              <a:gdLst/>
              <a:ahLst/>
              <a:cxnLst/>
              <a:rect r="r" b="b" t="t" l="l"/>
              <a:pathLst>
                <a:path h="495073" w="516609">
                  <a:moveTo>
                    <a:pt x="27030" y="0"/>
                  </a:moveTo>
                  <a:lnTo>
                    <a:pt x="489579" y="0"/>
                  </a:lnTo>
                  <a:cubicBezTo>
                    <a:pt x="496747" y="0"/>
                    <a:pt x="503623" y="2848"/>
                    <a:pt x="508692" y="7917"/>
                  </a:cubicBezTo>
                  <a:cubicBezTo>
                    <a:pt x="513761" y="12986"/>
                    <a:pt x="516609" y="19861"/>
                    <a:pt x="516609" y="27030"/>
                  </a:cubicBezTo>
                  <a:lnTo>
                    <a:pt x="516609" y="468043"/>
                  </a:lnTo>
                  <a:cubicBezTo>
                    <a:pt x="516609" y="482972"/>
                    <a:pt x="504507" y="495073"/>
                    <a:pt x="489579" y="495073"/>
                  </a:cubicBezTo>
                  <a:lnTo>
                    <a:pt x="27030" y="495073"/>
                  </a:lnTo>
                  <a:cubicBezTo>
                    <a:pt x="19861" y="495073"/>
                    <a:pt x="12986" y="492226"/>
                    <a:pt x="7917" y="487157"/>
                  </a:cubicBezTo>
                  <a:cubicBezTo>
                    <a:pt x="2848" y="482087"/>
                    <a:pt x="0" y="475212"/>
                    <a:pt x="0" y="468043"/>
                  </a:cubicBezTo>
                  <a:lnTo>
                    <a:pt x="0" y="27030"/>
                  </a:lnTo>
                  <a:cubicBezTo>
                    <a:pt x="0" y="19861"/>
                    <a:pt x="2848" y="12986"/>
                    <a:pt x="7917" y="7917"/>
                  </a:cubicBezTo>
                  <a:cubicBezTo>
                    <a:pt x="12986" y="2848"/>
                    <a:pt x="19861" y="0"/>
                    <a:pt x="27030" y="0"/>
                  </a:cubicBez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35373" t="0" r="-35373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605618" y="2624455"/>
            <a:ext cx="5772470" cy="635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334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Next Steps:</a:t>
            </a:r>
          </a:p>
          <a:p>
            <a:pPr algn="l">
              <a:lnSpc>
                <a:spcPts val="3562"/>
              </a:lnSpc>
            </a:pPr>
          </a:p>
          <a:p>
            <a:pPr algn="l" marL="615315" indent="-307658" lvl="1">
              <a:lnSpc>
                <a:spcPts val="3562"/>
              </a:lnSpc>
              <a:buFont typeface="Arial"/>
              <a:buChar char="•"/>
            </a:pPr>
            <a:r>
              <a:rPr lang="en-US" sz="28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Integrate external signals (e.g., news, social media)</a:t>
            </a:r>
          </a:p>
          <a:p>
            <a:pPr algn="l" marL="615315" indent="-307658" lvl="1">
              <a:lnSpc>
                <a:spcPts val="3562"/>
              </a:lnSpc>
              <a:buFont typeface="Arial"/>
              <a:buChar char="•"/>
            </a:pPr>
            <a:r>
              <a:rPr lang="en-US" sz="28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Incorporate demographic &amp; socioeconomic variables</a:t>
            </a:r>
          </a:p>
          <a:p>
            <a:pPr algn="l" marL="615315" indent="-307658" lvl="1">
              <a:lnSpc>
                <a:spcPts val="3562"/>
              </a:lnSpc>
              <a:buFont typeface="Arial"/>
              <a:buChar char="•"/>
            </a:pPr>
            <a:r>
              <a:rPr lang="en-US" sz="28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Expand to county- or city-level forecasting</a:t>
            </a:r>
          </a:p>
          <a:p>
            <a:pPr algn="l" marL="615315" indent="-307658" lvl="1">
              <a:lnSpc>
                <a:spcPts val="3562"/>
              </a:lnSpc>
              <a:buFont typeface="Arial"/>
              <a:buChar char="•"/>
            </a:pPr>
            <a:r>
              <a:rPr lang="en-US" sz="28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Build real-time dashboard for public health agencies</a:t>
            </a:r>
          </a:p>
          <a:p>
            <a:pPr algn="l" marL="615315" indent="-307658" lvl="1">
              <a:lnSpc>
                <a:spcPts val="3562"/>
              </a:lnSpc>
              <a:buFont typeface="Arial"/>
              <a:buChar char="•"/>
            </a:pPr>
            <a:r>
              <a:rPr lang="en-US" sz="28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Validate predictions with clinical data (e.g., CDC, HRSA reports)</a:t>
            </a:r>
          </a:p>
          <a:p>
            <a:pPr algn="l">
              <a:lnSpc>
                <a:spcPts val="356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4295" y="2422175"/>
            <a:ext cx="6587646" cy="6313035"/>
            <a:chOff x="0" y="0"/>
            <a:chExt cx="516609" cy="4950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6609" cy="495073"/>
            </a:xfrm>
            <a:custGeom>
              <a:avLst/>
              <a:gdLst/>
              <a:ahLst/>
              <a:cxnLst/>
              <a:rect r="r" b="b" t="t" l="l"/>
              <a:pathLst>
                <a:path h="495073" w="516609">
                  <a:moveTo>
                    <a:pt x="27030" y="0"/>
                  </a:moveTo>
                  <a:lnTo>
                    <a:pt x="489579" y="0"/>
                  </a:lnTo>
                  <a:cubicBezTo>
                    <a:pt x="496747" y="0"/>
                    <a:pt x="503623" y="2848"/>
                    <a:pt x="508692" y="7917"/>
                  </a:cubicBezTo>
                  <a:cubicBezTo>
                    <a:pt x="513761" y="12986"/>
                    <a:pt x="516609" y="19861"/>
                    <a:pt x="516609" y="27030"/>
                  </a:cubicBezTo>
                  <a:lnTo>
                    <a:pt x="516609" y="468043"/>
                  </a:lnTo>
                  <a:cubicBezTo>
                    <a:pt x="516609" y="482972"/>
                    <a:pt x="504507" y="495073"/>
                    <a:pt x="489579" y="495073"/>
                  </a:cubicBezTo>
                  <a:lnTo>
                    <a:pt x="27030" y="495073"/>
                  </a:lnTo>
                  <a:cubicBezTo>
                    <a:pt x="19861" y="495073"/>
                    <a:pt x="12986" y="492226"/>
                    <a:pt x="7917" y="487157"/>
                  </a:cubicBezTo>
                  <a:cubicBezTo>
                    <a:pt x="2848" y="482087"/>
                    <a:pt x="0" y="475212"/>
                    <a:pt x="0" y="468043"/>
                  </a:cubicBezTo>
                  <a:lnTo>
                    <a:pt x="0" y="27030"/>
                  </a:lnTo>
                  <a:cubicBezTo>
                    <a:pt x="0" y="19861"/>
                    <a:pt x="2848" y="12986"/>
                    <a:pt x="7917" y="7917"/>
                  </a:cubicBezTo>
                  <a:cubicBezTo>
                    <a:pt x="12986" y="2848"/>
                    <a:pt x="19861" y="0"/>
                    <a:pt x="27030" y="0"/>
                  </a:cubicBezTo>
                  <a:close/>
                </a:path>
              </a:pathLst>
            </a:custGeom>
            <a:blipFill>
              <a:blip r:embed="rId2">
                <a:alphaModFix amt="31999"/>
              </a:blip>
              <a:stretch>
                <a:fillRect l="-35373" t="0" r="-3537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886701" y="-7140335"/>
            <a:ext cx="11679348" cy="11679348"/>
          </a:xfrm>
          <a:custGeom>
            <a:avLst/>
            <a:gdLst/>
            <a:ahLst/>
            <a:cxnLst/>
            <a:rect r="r" b="b" t="t" l="l"/>
            <a:pathLst>
              <a:path h="11679348" w="11679348">
                <a:moveTo>
                  <a:pt x="0" y="0"/>
                </a:moveTo>
                <a:lnTo>
                  <a:pt x="11679347" y="0"/>
                </a:lnTo>
                <a:lnTo>
                  <a:pt x="11679347" y="11679348"/>
                </a:lnTo>
                <a:lnTo>
                  <a:pt x="0" y="116793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97143" y="6372233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787774" y="0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322358">
            <a:off x="3722079" y="8625984"/>
            <a:ext cx="15902488" cy="11489547"/>
          </a:xfrm>
          <a:custGeom>
            <a:avLst/>
            <a:gdLst/>
            <a:ahLst/>
            <a:cxnLst/>
            <a:rect r="r" b="b" t="t" l="l"/>
            <a:pathLst>
              <a:path h="11489547" w="15902488">
                <a:moveTo>
                  <a:pt x="0" y="0"/>
                </a:moveTo>
                <a:lnTo>
                  <a:pt x="15902488" y="0"/>
                </a:lnTo>
                <a:lnTo>
                  <a:pt x="15902488" y="11489548"/>
                </a:lnTo>
                <a:lnTo>
                  <a:pt x="0" y="11489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543737" y="866699"/>
            <a:ext cx="13187908" cy="1069744"/>
            <a:chOff x="0" y="0"/>
            <a:chExt cx="17583878" cy="142632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11587589" cy="1292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795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996289" y="-66675"/>
              <a:ext cx="11587589" cy="1493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95"/>
                </a:lnSpc>
                <a:spcBef>
                  <a:spcPct val="0"/>
                </a:spcBef>
              </a:pPr>
              <a:r>
                <a:rPr lang="en-US" b="true" sz="7036">
                  <a:solidFill>
                    <a:srgbClr val="5EDDC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DEMO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480872" y="7580148"/>
            <a:ext cx="2751789" cy="2793695"/>
          </a:xfrm>
          <a:custGeom>
            <a:avLst/>
            <a:gdLst/>
            <a:ahLst/>
            <a:cxnLst/>
            <a:rect r="r" b="b" t="t" l="l"/>
            <a:pathLst>
              <a:path h="2793695" w="2751789">
                <a:moveTo>
                  <a:pt x="0" y="0"/>
                </a:moveTo>
                <a:lnTo>
                  <a:pt x="2751789" y="0"/>
                </a:lnTo>
                <a:lnTo>
                  <a:pt x="2751789" y="2793694"/>
                </a:lnTo>
                <a:lnTo>
                  <a:pt x="0" y="2793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303308" y="6464605"/>
            <a:ext cx="2751789" cy="2793695"/>
          </a:xfrm>
          <a:custGeom>
            <a:avLst/>
            <a:gdLst/>
            <a:ahLst/>
            <a:cxnLst/>
            <a:rect r="r" b="b" t="t" l="l"/>
            <a:pathLst>
              <a:path h="2793695" w="2751789">
                <a:moveTo>
                  <a:pt x="0" y="0"/>
                </a:moveTo>
                <a:lnTo>
                  <a:pt x="2751789" y="0"/>
                </a:lnTo>
                <a:lnTo>
                  <a:pt x="2751789" y="2793695"/>
                </a:lnTo>
                <a:lnTo>
                  <a:pt x="0" y="27936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78088" y="503586"/>
            <a:ext cx="1881212" cy="1432857"/>
          </a:xfrm>
          <a:custGeom>
            <a:avLst/>
            <a:gdLst/>
            <a:ahLst/>
            <a:cxnLst/>
            <a:rect r="r" b="b" t="t" l="l"/>
            <a:pathLst>
              <a:path h="1432857" w="1881212">
                <a:moveTo>
                  <a:pt x="0" y="0"/>
                </a:moveTo>
                <a:lnTo>
                  <a:pt x="1881212" y="0"/>
                </a:lnTo>
                <a:lnTo>
                  <a:pt x="1881212" y="1432857"/>
                </a:lnTo>
                <a:lnTo>
                  <a:pt x="0" y="14328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144000" y="2376701"/>
            <a:ext cx="6587646" cy="6313035"/>
            <a:chOff x="0" y="0"/>
            <a:chExt cx="516609" cy="4950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16609" cy="495073"/>
            </a:xfrm>
            <a:custGeom>
              <a:avLst/>
              <a:gdLst/>
              <a:ahLst/>
              <a:cxnLst/>
              <a:rect r="r" b="b" t="t" l="l"/>
              <a:pathLst>
                <a:path h="495073" w="516609">
                  <a:moveTo>
                    <a:pt x="27030" y="0"/>
                  </a:moveTo>
                  <a:lnTo>
                    <a:pt x="489579" y="0"/>
                  </a:lnTo>
                  <a:cubicBezTo>
                    <a:pt x="496747" y="0"/>
                    <a:pt x="503623" y="2848"/>
                    <a:pt x="508692" y="7917"/>
                  </a:cubicBezTo>
                  <a:cubicBezTo>
                    <a:pt x="513761" y="12986"/>
                    <a:pt x="516609" y="19861"/>
                    <a:pt x="516609" y="27030"/>
                  </a:cubicBezTo>
                  <a:lnTo>
                    <a:pt x="516609" y="468043"/>
                  </a:lnTo>
                  <a:cubicBezTo>
                    <a:pt x="516609" y="482972"/>
                    <a:pt x="504507" y="495073"/>
                    <a:pt x="489579" y="495073"/>
                  </a:cubicBezTo>
                  <a:lnTo>
                    <a:pt x="27030" y="495073"/>
                  </a:lnTo>
                  <a:cubicBezTo>
                    <a:pt x="19861" y="495073"/>
                    <a:pt x="12986" y="492226"/>
                    <a:pt x="7917" y="487157"/>
                  </a:cubicBezTo>
                  <a:cubicBezTo>
                    <a:pt x="2848" y="482087"/>
                    <a:pt x="0" y="475212"/>
                    <a:pt x="0" y="468043"/>
                  </a:cubicBezTo>
                  <a:lnTo>
                    <a:pt x="0" y="27030"/>
                  </a:lnTo>
                  <a:cubicBezTo>
                    <a:pt x="0" y="19861"/>
                    <a:pt x="2848" y="12986"/>
                    <a:pt x="7917" y="7917"/>
                  </a:cubicBezTo>
                  <a:cubicBezTo>
                    <a:pt x="12986" y="2848"/>
                    <a:pt x="19861" y="0"/>
                    <a:pt x="27030" y="0"/>
                  </a:cubicBez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35373" t="0" r="-35373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-3101177">
            <a:off x="2840505" y="4475077"/>
            <a:ext cx="1971049" cy="606098"/>
          </a:xfrm>
          <a:custGeom>
            <a:avLst/>
            <a:gdLst/>
            <a:ahLst/>
            <a:cxnLst/>
            <a:rect r="r" b="b" t="t" l="l"/>
            <a:pathLst>
              <a:path h="606098" w="1971049">
                <a:moveTo>
                  <a:pt x="0" y="0"/>
                </a:moveTo>
                <a:lnTo>
                  <a:pt x="1971049" y="0"/>
                </a:lnTo>
                <a:lnTo>
                  <a:pt x="1971049" y="606098"/>
                </a:lnTo>
                <a:lnTo>
                  <a:pt x="0" y="6060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83165" y="5118783"/>
            <a:ext cx="2756953" cy="435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</a:p>
          <a:p>
            <a:pPr algn="l">
              <a:lnSpc>
                <a:spcPts val="2874"/>
              </a:lnSpc>
            </a:pPr>
          </a:p>
          <a:p>
            <a:pPr algn="l" marL="496569" indent="-248284" lvl="1">
              <a:lnSpc>
                <a:spcPts val="2874"/>
              </a:lnSpc>
              <a:buAutoNum type="arabicPeriod" startAt="1"/>
            </a:pPr>
            <a:r>
              <a:rPr lang="en-US" b="true" sz="22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US Geographical Analysis of Depression-Related Search Trends 2024 by states</a:t>
            </a:r>
          </a:p>
          <a:p>
            <a:pPr algn="l">
              <a:lnSpc>
                <a:spcPts val="2874"/>
              </a:lnSpc>
            </a:pPr>
          </a:p>
          <a:p>
            <a:pPr algn="l">
              <a:lnSpc>
                <a:spcPts val="2874"/>
              </a:lnSpc>
            </a:pPr>
          </a:p>
          <a:p>
            <a:pPr algn="l">
              <a:lnSpc>
                <a:spcPts val="2874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380950" y="4707995"/>
            <a:ext cx="5772470" cy="239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334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Prediction</a:t>
            </a:r>
          </a:p>
          <a:p>
            <a:pPr algn="ctr">
              <a:lnSpc>
                <a:spcPts val="4187"/>
              </a:lnSpc>
            </a:pPr>
          </a:p>
          <a:p>
            <a:pPr algn="l" marL="615315" indent="-307658" lvl="1">
              <a:lnSpc>
                <a:spcPts val="3562"/>
              </a:lnSpc>
              <a:buFont typeface="Arial"/>
              <a:buChar char="•"/>
            </a:pPr>
            <a:r>
              <a:rPr lang="en-US" sz="28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Predictive Analytics Using Best Tuned XGBoost model</a:t>
            </a:r>
          </a:p>
          <a:p>
            <a:pPr algn="l">
              <a:lnSpc>
                <a:spcPts val="3562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4674803" y="5834526"/>
            <a:ext cx="3222463" cy="1729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8"/>
              </a:lnSpc>
              <a:spcBef>
                <a:spcPct val="0"/>
              </a:spcBef>
            </a:pPr>
            <a:r>
              <a:rPr lang="en-US" b="true" sz="2206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2. Animated Visualization of Depression &amp; Anxiety Trends Across the US (2020-2024)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11172" y="2958334"/>
            <a:ext cx="5513891" cy="1024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Visualization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7501462">
            <a:off x="4503064" y="4455246"/>
            <a:ext cx="1971049" cy="606098"/>
          </a:xfrm>
          <a:custGeom>
            <a:avLst/>
            <a:gdLst/>
            <a:ahLst/>
            <a:cxnLst/>
            <a:rect r="r" b="b" t="t" l="l"/>
            <a:pathLst>
              <a:path h="606098" w="1971049">
                <a:moveTo>
                  <a:pt x="0" y="0"/>
                </a:moveTo>
                <a:lnTo>
                  <a:pt x="1971049" y="0"/>
                </a:lnTo>
                <a:lnTo>
                  <a:pt x="1971049" y="606098"/>
                </a:lnTo>
                <a:lnTo>
                  <a:pt x="0" y="6060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909665" y="2881163"/>
            <a:ext cx="6587646" cy="9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5"/>
              </a:lnSpc>
              <a:spcBef>
                <a:spcPct val="0"/>
              </a:spcBef>
            </a:pPr>
            <a:r>
              <a:rPr lang="en-US" b="true" sz="6236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Prediction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00118" y="-2673481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5"/>
                </a:lnTo>
                <a:lnTo>
                  <a:pt x="0" y="10613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48992" y="5483999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5" y="0"/>
                </a:lnTo>
                <a:lnTo>
                  <a:pt x="10613805" y="10613805"/>
                </a:lnTo>
                <a:lnTo>
                  <a:pt x="0" y="10613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958872" y="2633422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78088" y="503586"/>
            <a:ext cx="1881212" cy="1432857"/>
          </a:xfrm>
          <a:custGeom>
            <a:avLst/>
            <a:gdLst/>
            <a:ahLst/>
            <a:cxnLst/>
            <a:rect r="r" b="b" t="t" l="l"/>
            <a:pathLst>
              <a:path h="1432857" w="1881212">
                <a:moveTo>
                  <a:pt x="0" y="0"/>
                </a:moveTo>
                <a:lnTo>
                  <a:pt x="1881212" y="0"/>
                </a:lnTo>
                <a:lnTo>
                  <a:pt x="1881212" y="1432857"/>
                </a:lnTo>
                <a:lnTo>
                  <a:pt x="0" y="1432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04056" y="4395321"/>
            <a:ext cx="6371373" cy="1420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66"/>
              </a:lnSpc>
              <a:spcBef>
                <a:spcPct val="0"/>
              </a:spcBef>
            </a:pPr>
            <a:r>
              <a:rPr lang="en-US" b="true" sz="8853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Thank You!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11689" y="2885615"/>
            <a:ext cx="7329557" cy="4515769"/>
            <a:chOff x="0" y="0"/>
            <a:chExt cx="9772743" cy="60210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009267" y="0"/>
              <a:ext cx="5763476" cy="6018035"/>
            </a:xfrm>
            <a:custGeom>
              <a:avLst/>
              <a:gdLst/>
              <a:ahLst/>
              <a:cxnLst/>
              <a:rect r="r" b="b" t="t" l="l"/>
              <a:pathLst>
                <a:path h="6018035" w="5763476">
                  <a:moveTo>
                    <a:pt x="0" y="0"/>
                  </a:moveTo>
                  <a:lnTo>
                    <a:pt x="5763476" y="0"/>
                  </a:lnTo>
                  <a:lnTo>
                    <a:pt x="5763476" y="6018035"/>
                  </a:lnTo>
                  <a:lnTo>
                    <a:pt x="0" y="6018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2991"/>
              <a:ext cx="5645370" cy="6018035"/>
            </a:xfrm>
            <a:custGeom>
              <a:avLst/>
              <a:gdLst/>
              <a:ahLst/>
              <a:cxnLst/>
              <a:rect r="r" b="b" t="t" l="l"/>
              <a:pathLst>
                <a:path h="6018035" w="5645370">
                  <a:moveTo>
                    <a:pt x="0" y="0"/>
                  </a:moveTo>
                  <a:lnTo>
                    <a:pt x="5645370" y="0"/>
                  </a:lnTo>
                  <a:lnTo>
                    <a:pt x="5645370" y="6018035"/>
                  </a:lnTo>
                  <a:lnTo>
                    <a:pt x="0" y="6018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460453"/>
            <a:ext cx="7198095" cy="4053034"/>
            <a:chOff x="0" y="0"/>
            <a:chExt cx="1115173" cy="627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5173" cy="627921"/>
            </a:xfrm>
            <a:custGeom>
              <a:avLst/>
              <a:gdLst/>
              <a:ahLst/>
              <a:cxnLst/>
              <a:rect r="r" b="b" t="t" l="l"/>
              <a:pathLst>
                <a:path h="627921" w="1115173">
                  <a:moveTo>
                    <a:pt x="24738" y="0"/>
                  </a:moveTo>
                  <a:lnTo>
                    <a:pt x="1090436" y="0"/>
                  </a:lnTo>
                  <a:cubicBezTo>
                    <a:pt x="1104098" y="0"/>
                    <a:pt x="1115173" y="11075"/>
                    <a:pt x="1115173" y="24738"/>
                  </a:cubicBezTo>
                  <a:lnTo>
                    <a:pt x="1115173" y="603183"/>
                  </a:lnTo>
                  <a:cubicBezTo>
                    <a:pt x="1115173" y="609744"/>
                    <a:pt x="1112567" y="616036"/>
                    <a:pt x="1107928" y="620675"/>
                  </a:cubicBezTo>
                  <a:cubicBezTo>
                    <a:pt x="1103289" y="625315"/>
                    <a:pt x="1096997" y="627921"/>
                    <a:pt x="1090436" y="627921"/>
                  </a:cubicBezTo>
                  <a:lnTo>
                    <a:pt x="24738" y="627921"/>
                  </a:lnTo>
                  <a:cubicBezTo>
                    <a:pt x="11075" y="627921"/>
                    <a:pt x="0" y="616846"/>
                    <a:pt x="0" y="603183"/>
                  </a:cubicBezTo>
                  <a:lnTo>
                    <a:pt x="0" y="24738"/>
                  </a:lnTo>
                  <a:cubicBezTo>
                    <a:pt x="0" y="11075"/>
                    <a:pt x="11075" y="0"/>
                    <a:pt x="24738" y="0"/>
                  </a:cubicBezTo>
                  <a:close/>
                </a:path>
              </a:pathLst>
            </a:custGeom>
            <a:blipFill>
              <a:blip r:embed="rId2">
                <a:alphaModFix amt="40000"/>
              </a:blip>
              <a:stretch>
                <a:fillRect l="0" t="-8107" r="0" b="-810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434316" y="6253360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10575" y="-6898233"/>
            <a:ext cx="12806911" cy="12806911"/>
          </a:xfrm>
          <a:custGeom>
            <a:avLst/>
            <a:gdLst/>
            <a:ahLst/>
            <a:cxnLst/>
            <a:rect r="r" b="b" t="t" l="l"/>
            <a:pathLst>
              <a:path h="12806911" w="12806911">
                <a:moveTo>
                  <a:pt x="0" y="0"/>
                </a:moveTo>
                <a:lnTo>
                  <a:pt x="12806911" y="0"/>
                </a:lnTo>
                <a:lnTo>
                  <a:pt x="12806911" y="12806911"/>
                </a:lnTo>
                <a:lnTo>
                  <a:pt x="0" y="12806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94957" y="4460453"/>
            <a:ext cx="7344356" cy="4114800"/>
            <a:chOff x="0" y="0"/>
            <a:chExt cx="1137833" cy="6374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7833" cy="637490"/>
            </a:xfrm>
            <a:custGeom>
              <a:avLst/>
              <a:gdLst/>
              <a:ahLst/>
              <a:cxnLst/>
              <a:rect r="r" b="b" t="t" l="l"/>
              <a:pathLst>
                <a:path h="637490" w="1137833">
                  <a:moveTo>
                    <a:pt x="24245" y="0"/>
                  </a:moveTo>
                  <a:lnTo>
                    <a:pt x="1113588" y="0"/>
                  </a:lnTo>
                  <a:cubicBezTo>
                    <a:pt x="1126978" y="0"/>
                    <a:pt x="1137833" y="10855"/>
                    <a:pt x="1137833" y="24245"/>
                  </a:cubicBezTo>
                  <a:lnTo>
                    <a:pt x="1137833" y="613245"/>
                  </a:lnTo>
                  <a:cubicBezTo>
                    <a:pt x="1137833" y="626635"/>
                    <a:pt x="1126978" y="637490"/>
                    <a:pt x="1113588" y="637490"/>
                  </a:cubicBezTo>
                  <a:lnTo>
                    <a:pt x="24245" y="637490"/>
                  </a:lnTo>
                  <a:cubicBezTo>
                    <a:pt x="10855" y="637490"/>
                    <a:pt x="0" y="626635"/>
                    <a:pt x="0" y="613245"/>
                  </a:cubicBezTo>
                  <a:lnTo>
                    <a:pt x="0" y="24245"/>
                  </a:lnTo>
                  <a:cubicBezTo>
                    <a:pt x="0" y="10855"/>
                    <a:pt x="10855" y="0"/>
                    <a:pt x="24245" y="0"/>
                  </a:cubicBezTo>
                  <a:close/>
                </a:path>
              </a:pathLst>
            </a:custGeom>
            <a:blipFill>
              <a:blip r:embed="rId4">
                <a:alphaModFix amt="65000"/>
              </a:blip>
              <a:stretch>
                <a:fillRect l="0" t="-12749" r="0" b="-12749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62025"/>
            <a:ext cx="10940316" cy="1163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25"/>
              </a:lnSpc>
              <a:spcBef>
                <a:spcPct val="0"/>
              </a:spcBef>
            </a:pPr>
            <a:r>
              <a:rPr lang="en-US" sz="722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Background &amp; Motivation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788315"/>
            <a:ext cx="12643883" cy="61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0"/>
              </a:lnSpc>
              <a:spcBef>
                <a:spcPct val="0"/>
              </a:spcBef>
            </a:pPr>
            <a:r>
              <a:rPr lang="en-US" b="true" sz="3720">
                <a:solidFill>
                  <a:srgbClr val="5EDDC1"/>
                </a:solidFill>
                <a:latin typeface="Arimo Bold"/>
                <a:ea typeface="Arimo Bold"/>
                <a:cs typeface="Arimo Bold"/>
                <a:sym typeface="Arimo Bold"/>
              </a:rPr>
              <a:t>Why We Analyzed Mental Health Demand &amp; Supply?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5306902" y="-6505092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5"/>
                </a:lnTo>
                <a:lnTo>
                  <a:pt x="0" y="106138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78088" y="503586"/>
            <a:ext cx="1881212" cy="1432857"/>
          </a:xfrm>
          <a:custGeom>
            <a:avLst/>
            <a:gdLst/>
            <a:ahLst/>
            <a:cxnLst/>
            <a:rect r="r" b="b" t="t" l="l"/>
            <a:pathLst>
              <a:path h="1432857" w="1881212">
                <a:moveTo>
                  <a:pt x="0" y="0"/>
                </a:moveTo>
                <a:lnTo>
                  <a:pt x="1881212" y="0"/>
                </a:lnTo>
                <a:lnTo>
                  <a:pt x="1881212" y="1432857"/>
                </a:lnTo>
                <a:lnTo>
                  <a:pt x="0" y="1432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48991" y="5908678"/>
            <a:ext cx="1245966" cy="783401"/>
          </a:xfrm>
          <a:custGeom>
            <a:avLst/>
            <a:gdLst/>
            <a:ahLst/>
            <a:cxnLst/>
            <a:rect r="r" b="b" t="t" l="l"/>
            <a:pathLst>
              <a:path h="783401" w="1245966">
                <a:moveTo>
                  <a:pt x="0" y="0"/>
                </a:moveTo>
                <a:lnTo>
                  <a:pt x="1245966" y="0"/>
                </a:lnTo>
                <a:lnTo>
                  <a:pt x="1245966" y="783401"/>
                </a:lnTo>
                <a:lnTo>
                  <a:pt x="0" y="7834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25083" y="5879910"/>
            <a:ext cx="5405329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6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 growing national concern but unevenly addressed.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741946" y="4701628"/>
            <a:ext cx="7050379" cy="3632449"/>
            <a:chOff x="0" y="0"/>
            <a:chExt cx="9400505" cy="484326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656157"/>
              <a:ext cx="9400505" cy="4187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9135" indent="-194567" lvl="1">
                <a:lnSpc>
                  <a:spcPts val="2523"/>
                </a:lnSpc>
                <a:buFont typeface="Arial"/>
                <a:buChar char="•"/>
              </a:pPr>
              <a:r>
                <a:rPr lang="en-US" sz="1802" spc="36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The U.S. faces a growing mental health crisis, worsened by the COVID-19 pandemic.</a:t>
              </a:r>
            </a:p>
            <a:p>
              <a:pPr algn="l" marL="389135" indent="-194567" lvl="1">
                <a:lnSpc>
                  <a:spcPts val="2523"/>
                </a:lnSpc>
                <a:buFont typeface="Arial"/>
                <a:buChar char="•"/>
              </a:pPr>
              <a:r>
                <a:rPr lang="en-US" sz="1802" spc="36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Service access remains unequal across states and regions.</a:t>
              </a:r>
            </a:p>
            <a:p>
              <a:pPr algn="l" marL="389135" indent="-194567" lvl="1">
                <a:lnSpc>
                  <a:spcPts val="2523"/>
                </a:lnSpc>
                <a:buFont typeface="Arial"/>
                <a:buChar char="•"/>
              </a:pPr>
              <a:r>
                <a:rPr lang="en-US" sz="1802" spc="36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Traditional data sources (e.g., hospital records, surveys) are often delayed or coarse.</a:t>
              </a:r>
            </a:p>
            <a:p>
              <a:pPr algn="l" marL="389135" indent="-194567" lvl="1">
                <a:lnSpc>
                  <a:spcPts val="2523"/>
                </a:lnSpc>
                <a:buFont typeface="Arial"/>
                <a:buChar char="•"/>
              </a:pPr>
              <a:r>
                <a:rPr lang="en-US" sz="1802" spc="36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There is an urgent need for timely, high-resolution mental health indicators.</a:t>
              </a:r>
            </a:p>
            <a:p>
              <a:pPr algn="l" marL="389135" indent="-194567" lvl="1">
                <a:lnSpc>
                  <a:spcPts val="2523"/>
                </a:lnSpc>
                <a:buFont typeface="Arial"/>
                <a:buChar char="•"/>
              </a:pPr>
              <a:r>
                <a:rPr lang="en-US" sz="1802" spc="36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Public search behavior may reflect real-time emotional needs.</a:t>
              </a:r>
            </a:p>
            <a:p>
              <a:pPr algn="l" marL="389135" indent="-194567" lvl="1">
                <a:lnSpc>
                  <a:spcPts val="2523"/>
                </a:lnSpc>
                <a:buFont typeface="Arial"/>
                <a:buChar char="•"/>
              </a:pPr>
              <a:r>
                <a:rPr lang="en-US" b="true" sz="1802" spc="36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But can we trust it?</a:t>
              </a:r>
            </a:p>
            <a:p>
              <a:pPr algn="l">
                <a:lnSpc>
                  <a:spcPts val="2523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802216" y="-28575"/>
              <a:ext cx="1796073" cy="488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81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34316" y="6253360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10575" y="-7601645"/>
            <a:ext cx="12806911" cy="12806911"/>
          </a:xfrm>
          <a:custGeom>
            <a:avLst/>
            <a:gdLst/>
            <a:ahLst/>
            <a:cxnLst/>
            <a:rect r="r" b="b" t="t" l="l"/>
            <a:pathLst>
              <a:path h="12806911" w="12806911">
                <a:moveTo>
                  <a:pt x="0" y="0"/>
                </a:moveTo>
                <a:lnTo>
                  <a:pt x="12806911" y="0"/>
                </a:lnTo>
                <a:lnTo>
                  <a:pt x="12806911" y="12806911"/>
                </a:lnTo>
                <a:lnTo>
                  <a:pt x="0" y="12806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80541" y="3166652"/>
            <a:ext cx="15656876" cy="6173417"/>
            <a:chOff x="0" y="0"/>
            <a:chExt cx="2425660" cy="9564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25660" cy="956424"/>
            </a:xfrm>
            <a:custGeom>
              <a:avLst/>
              <a:gdLst/>
              <a:ahLst/>
              <a:cxnLst/>
              <a:rect r="r" b="b" t="t" l="l"/>
              <a:pathLst>
                <a:path h="956424" w="2425660">
                  <a:moveTo>
                    <a:pt x="11373" y="0"/>
                  </a:moveTo>
                  <a:lnTo>
                    <a:pt x="2414287" y="0"/>
                  </a:lnTo>
                  <a:cubicBezTo>
                    <a:pt x="2417303" y="0"/>
                    <a:pt x="2420196" y="1198"/>
                    <a:pt x="2422329" y="3331"/>
                  </a:cubicBezTo>
                  <a:cubicBezTo>
                    <a:pt x="2424462" y="5464"/>
                    <a:pt x="2425660" y="8357"/>
                    <a:pt x="2425660" y="11373"/>
                  </a:cubicBezTo>
                  <a:lnTo>
                    <a:pt x="2425660" y="945051"/>
                  </a:lnTo>
                  <a:cubicBezTo>
                    <a:pt x="2425660" y="948067"/>
                    <a:pt x="2424462" y="950960"/>
                    <a:pt x="2422329" y="953093"/>
                  </a:cubicBezTo>
                  <a:cubicBezTo>
                    <a:pt x="2420196" y="955226"/>
                    <a:pt x="2417303" y="956424"/>
                    <a:pt x="2414287" y="956424"/>
                  </a:cubicBezTo>
                  <a:lnTo>
                    <a:pt x="11373" y="956424"/>
                  </a:lnTo>
                  <a:cubicBezTo>
                    <a:pt x="8357" y="956424"/>
                    <a:pt x="5464" y="955226"/>
                    <a:pt x="3331" y="953093"/>
                  </a:cubicBezTo>
                  <a:cubicBezTo>
                    <a:pt x="1198" y="950960"/>
                    <a:pt x="0" y="948067"/>
                    <a:pt x="0" y="945051"/>
                  </a:cubicBezTo>
                  <a:lnTo>
                    <a:pt x="0" y="11373"/>
                  </a:lnTo>
                  <a:cubicBezTo>
                    <a:pt x="0" y="8357"/>
                    <a:pt x="1198" y="5464"/>
                    <a:pt x="3331" y="3331"/>
                  </a:cubicBezTo>
                  <a:cubicBezTo>
                    <a:pt x="5464" y="1198"/>
                    <a:pt x="8357" y="0"/>
                    <a:pt x="11373" y="0"/>
                  </a:cubicBezTo>
                  <a:close/>
                </a:path>
              </a:pathLst>
            </a:custGeom>
            <a:blipFill>
              <a:blip r:embed="rId3">
                <a:alphaModFix amt="65000"/>
              </a:blip>
              <a:stretch>
                <a:fillRect l="0" t="-39162" r="0" b="-39162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962025"/>
            <a:ext cx="9202226" cy="1163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25"/>
              </a:lnSpc>
              <a:spcBef>
                <a:spcPct val="0"/>
              </a:spcBef>
            </a:pPr>
            <a:r>
              <a:rPr lang="en-US" b="true" sz="7220">
                <a:solidFill>
                  <a:srgbClr val="5EDDC1"/>
                </a:solidFill>
                <a:latin typeface="Arimo Bold"/>
                <a:ea typeface="Arimo Bold"/>
                <a:cs typeface="Arimo Bold"/>
                <a:sym typeface="Arimo Bold"/>
              </a:rPr>
              <a:t>Why Does it Matter?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5306902" y="-6505092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5"/>
                </a:lnTo>
                <a:lnTo>
                  <a:pt x="0" y="10613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326130"/>
            <a:ext cx="15708717" cy="593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 spc="8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1 in 5 U.S. adults experience mental illness each year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 spc="8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Mental health demand continues to outpace provider supply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 spc="8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Many regions are “service deserts” lacking licensed professionals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 spc="8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Policy planning needs faster, more localized indicators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 spc="8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Search trend data offers scalable, real-time potential for early signals</a:t>
            </a:r>
          </a:p>
          <a:p>
            <a:pPr algn="l">
              <a:lnSpc>
                <a:spcPts val="588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378088" y="503586"/>
            <a:ext cx="1881212" cy="1432857"/>
          </a:xfrm>
          <a:custGeom>
            <a:avLst/>
            <a:gdLst/>
            <a:ahLst/>
            <a:cxnLst/>
            <a:rect r="r" b="b" t="t" l="l"/>
            <a:pathLst>
              <a:path h="1432857" w="1881212">
                <a:moveTo>
                  <a:pt x="0" y="0"/>
                </a:moveTo>
                <a:lnTo>
                  <a:pt x="1881212" y="0"/>
                </a:lnTo>
                <a:lnTo>
                  <a:pt x="1881212" y="1432857"/>
                </a:lnTo>
                <a:lnTo>
                  <a:pt x="0" y="1432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86701" y="-7140335"/>
            <a:ext cx="11679348" cy="11679348"/>
          </a:xfrm>
          <a:custGeom>
            <a:avLst/>
            <a:gdLst/>
            <a:ahLst/>
            <a:cxnLst/>
            <a:rect r="r" b="b" t="t" l="l"/>
            <a:pathLst>
              <a:path h="11679348" w="11679348">
                <a:moveTo>
                  <a:pt x="0" y="0"/>
                </a:moveTo>
                <a:lnTo>
                  <a:pt x="11679347" y="0"/>
                </a:lnTo>
                <a:lnTo>
                  <a:pt x="11679347" y="11679348"/>
                </a:lnTo>
                <a:lnTo>
                  <a:pt x="0" y="11679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97143" y="6372233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787774" y="0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322358">
            <a:off x="1192756" y="6647680"/>
            <a:ext cx="15902488" cy="11489547"/>
          </a:xfrm>
          <a:custGeom>
            <a:avLst/>
            <a:gdLst/>
            <a:ahLst/>
            <a:cxnLst/>
            <a:rect r="r" b="b" t="t" l="l"/>
            <a:pathLst>
              <a:path h="11489547" w="15902488">
                <a:moveTo>
                  <a:pt x="0" y="0"/>
                </a:moveTo>
                <a:lnTo>
                  <a:pt x="15902488" y="0"/>
                </a:lnTo>
                <a:lnTo>
                  <a:pt x="15902488" y="11489548"/>
                </a:lnTo>
                <a:lnTo>
                  <a:pt x="0" y="11489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26030" y="2447492"/>
            <a:ext cx="12079079" cy="155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000"/>
              </a:lnSpc>
              <a:spcBef>
                <a:spcPct val="0"/>
              </a:spcBef>
            </a:pPr>
            <a:r>
              <a:rPr lang="en-US" b="true" sz="9600">
                <a:solidFill>
                  <a:srgbClr val="5EDDC1"/>
                </a:solidFill>
                <a:latin typeface="Arimo Bold"/>
                <a:ea typeface="Arimo Bold"/>
                <a:cs typeface="Arimo Bold"/>
                <a:sym typeface="Arimo Bold"/>
              </a:rPr>
              <a:t>Research Question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47240" y="4997629"/>
            <a:ext cx="12141739" cy="877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b="true" sz="275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Can digital search trends help identify mental health service gaps across U.S. states?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347195" y="-893262"/>
            <a:ext cx="2751789" cy="2793695"/>
          </a:xfrm>
          <a:custGeom>
            <a:avLst/>
            <a:gdLst/>
            <a:ahLst/>
            <a:cxnLst/>
            <a:rect r="r" b="b" t="t" l="l"/>
            <a:pathLst>
              <a:path h="2793695" w="2751789">
                <a:moveTo>
                  <a:pt x="0" y="0"/>
                </a:moveTo>
                <a:lnTo>
                  <a:pt x="2751790" y="0"/>
                </a:lnTo>
                <a:lnTo>
                  <a:pt x="2751790" y="2793695"/>
                </a:lnTo>
                <a:lnTo>
                  <a:pt x="0" y="2793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040573" y="-250953"/>
            <a:ext cx="2751789" cy="2793695"/>
          </a:xfrm>
          <a:custGeom>
            <a:avLst/>
            <a:gdLst/>
            <a:ahLst/>
            <a:cxnLst/>
            <a:rect r="r" b="b" t="t" l="l"/>
            <a:pathLst>
              <a:path h="2793695" w="2751789">
                <a:moveTo>
                  <a:pt x="0" y="0"/>
                </a:moveTo>
                <a:lnTo>
                  <a:pt x="2751789" y="0"/>
                </a:lnTo>
                <a:lnTo>
                  <a:pt x="2751789" y="2793695"/>
                </a:lnTo>
                <a:lnTo>
                  <a:pt x="0" y="27936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78088" y="503586"/>
            <a:ext cx="1881212" cy="1432857"/>
          </a:xfrm>
          <a:custGeom>
            <a:avLst/>
            <a:gdLst/>
            <a:ahLst/>
            <a:cxnLst/>
            <a:rect r="r" b="b" t="t" l="l"/>
            <a:pathLst>
              <a:path h="1432857" w="1881212">
                <a:moveTo>
                  <a:pt x="0" y="0"/>
                </a:moveTo>
                <a:lnTo>
                  <a:pt x="1881212" y="0"/>
                </a:lnTo>
                <a:lnTo>
                  <a:pt x="1881212" y="1432857"/>
                </a:lnTo>
                <a:lnTo>
                  <a:pt x="0" y="14328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86701" y="-7140335"/>
            <a:ext cx="11679348" cy="11679348"/>
          </a:xfrm>
          <a:custGeom>
            <a:avLst/>
            <a:gdLst/>
            <a:ahLst/>
            <a:cxnLst/>
            <a:rect r="r" b="b" t="t" l="l"/>
            <a:pathLst>
              <a:path h="11679348" w="11679348">
                <a:moveTo>
                  <a:pt x="0" y="0"/>
                </a:moveTo>
                <a:lnTo>
                  <a:pt x="11679347" y="0"/>
                </a:lnTo>
                <a:lnTo>
                  <a:pt x="11679347" y="11679348"/>
                </a:lnTo>
                <a:lnTo>
                  <a:pt x="0" y="11679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97143" y="6372233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787774" y="0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322358">
            <a:off x="1192756" y="6647680"/>
            <a:ext cx="15902488" cy="11489547"/>
          </a:xfrm>
          <a:custGeom>
            <a:avLst/>
            <a:gdLst/>
            <a:ahLst/>
            <a:cxnLst/>
            <a:rect r="r" b="b" t="t" l="l"/>
            <a:pathLst>
              <a:path h="11489547" w="15902488">
                <a:moveTo>
                  <a:pt x="0" y="0"/>
                </a:moveTo>
                <a:lnTo>
                  <a:pt x="15902488" y="0"/>
                </a:lnTo>
                <a:lnTo>
                  <a:pt x="15902488" y="11489548"/>
                </a:lnTo>
                <a:lnTo>
                  <a:pt x="0" y="11489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48481" y="4087861"/>
            <a:ext cx="13187908" cy="239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8494" indent="-329247" lvl="1">
              <a:lnSpc>
                <a:spcPts val="3812"/>
              </a:lnSpc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Quantify mental health-related search demand at the state level</a:t>
            </a:r>
          </a:p>
          <a:p>
            <a:pPr algn="l" marL="658494" indent="-329247" lvl="1">
              <a:lnSpc>
                <a:spcPts val="3812"/>
              </a:lnSpc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Normalize and map provider supply using HRSA data</a:t>
            </a:r>
          </a:p>
          <a:p>
            <a:pPr algn="l" marL="658494" indent="-329247" lvl="1">
              <a:lnSpc>
                <a:spcPts val="3812"/>
              </a:lnSpc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Build models to detect spatial and temporal patterns in unmet need</a:t>
            </a:r>
          </a:p>
          <a:p>
            <a:pPr algn="l" marL="658494" indent="-329247" lvl="1">
              <a:lnSpc>
                <a:spcPts val="3812"/>
              </a:lnSpc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Visualize demand–supply gaps to support public health planning</a:t>
            </a:r>
          </a:p>
          <a:p>
            <a:pPr algn="l">
              <a:lnSpc>
                <a:spcPts val="3812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48481" y="1395637"/>
            <a:ext cx="8690692" cy="981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95"/>
              </a:lnSpc>
              <a:spcBef>
                <a:spcPct val="0"/>
              </a:spcBef>
            </a:pPr>
            <a:r>
              <a:rPr lang="en-US" b="true" sz="6236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Project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8481" y="2328958"/>
            <a:ext cx="8690692" cy="981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95"/>
              </a:lnSpc>
              <a:spcBef>
                <a:spcPct val="0"/>
              </a:spcBef>
            </a:pPr>
            <a:r>
              <a:rPr lang="en-US" b="true" sz="6236">
                <a:solidFill>
                  <a:srgbClr val="5EDDC1"/>
                </a:solidFill>
                <a:latin typeface="Arimo Bold"/>
                <a:ea typeface="Arimo Bold"/>
                <a:cs typeface="Arimo Bold"/>
                <a:sym typeface="Arimo Bold"/>
              </a:rPr>
              <a:t>Objectives: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072121" y="8240443"/>
            <a:ext cx="2751789" cy="2793695"/>
          </a:xfrm>
          <a:custGeom>
            <a:avLst/>
            <a:gdLst/>
            <a:ahLst/>
            <a:cxnLst/>
            <a:rect r="r" b="b" t="t" l="l"/>
            <a:pathLst>
              <a:path h="2793695" w="2751789">
                <a:moveTo>
                  <a:pt x="0" y="0"/>
                </a:moveTo>
                <a:lnTo>
                  <a:pt x="2751789" y="0"/>
                </a:lnTo>
                <a:lnTo>
                  <a:pt x="2751789" y="2793695"/>
                </a:lnTo>
                <a:lnTo>
                  <a:pt x="0" y="2793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303308" y="6464605"/>
            <a:ext cx="2751789" cy="2793695"/>
          </a:xfrm>
          <a:custGeom>
            <a:avLst/>
            <a:gdLst/>
            <a:ahLst/>
            <a:cxnLst/>
            <a:rect r="r" b="b" t="t" l="l"/>
            <a:pathLst>
              <a:path h="2793695" w="2751789">
                <a:moveTo>
                  <a:pt x="0" y="0"/>
                </a:moveTo>
                <a:lnTo>
                  <a:pt x="2751789" y="0"/>
                </a:lnTo>
                <a:lnTo>
                  <a:pt x="2751789" y="2793695"/>
                </a:lnTo>
                <a:lnTo>
                  <a:pt x="0" y="27936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78088" y="503586"/>
            <a:ext cx="1881212" cy="1432857"/>
          </a:xfrm>
          <a:custGeom>
            <a:avLst/>
            <a:gdLst/>
            <a:ahLst/>
            <a:cxnLst/>
            <a:rect r="r" b="b" t="t" l="l"/>
            <a:pathLst>
              <a:path h="1432857" w="1881212">
                <a:moveTo>
                  <a:pt x="0" y="0"/>
                </a:moveTo>
                <a:lnTo>
                  <a:pt x="1881212" y="0"/>
                </a:lnTo>
                <a:lnTo>
                  <a:pt x="1881212" y="1432857"/>
                </a:lnTo>
                <a:lnTo>
                  <a:pt x="0" y="14328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8783" y="5205266"/>
            <a:ext cx="5501068" cy="3195544"/>
            <a:chOff x="0" y="0"/>
            <a:chExt cx="852259" cy="4950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2259" cy="495073"/>
            </a:xfrm>
            <a:custGeom>
              <a:avLst/>
              <a:gdLst/>
              <a:ahLst/>
              <a:cxnLst/>
              <a:rect r="r" b="b" t="t" l="l"/>
              <a:pathLst>
                <a:path h="495073" w="852259">
                  <a:moveTo>
                    <a:pt x="32369" y="0"/>
                  </a:moveTo>
                  <a:lnTo>
                    <a:pt x="819890" y="0"/>
                  </a:lnTo>
                  <a:cubicBezTo>
                    <a:pt x="828475" y="0"/>
                    <a:pt x="836708" y="3410"/>
                    <a:pt x="842779" y="9481"/>
                  </a:cubicBezTo>
                  <a:cubicBezTo>
                    <a:pt x="848849" y="15551"/>
                    <a:pt x="852259" y="23784"/>
                    <a:pt x="852259" y="32369"/>
                  </a:cubicBezTo>
                  <a:lnTo>
                    <a:pt x="852259" y="462704"/>
                  </a:lnTo>
                  <a:cubicBezTo>
                    <a:pt x="852259" y="471289"/>
                    <a:pt x="848849" y="479522"/>
                    <a:pt x="842779" y="485593"/>
                  </a:cubicBezTo>
                  <a:cubicBezTo>
                    <a:pt x="836708" y="491663"/>
                    <a:pt x="828475" y="495073"/>
                    <a:pt x="819890" y="495073"/>
                  </a:cubicBezTo>
                  <a:lnTo>
                    <a:pt x="32369" y="495073"/>
                  </a:lnTo>
                  <a:cubicBezTo>
                    <a:pt x="23784" y="495073"/>
                    <a:pt x="15551" y="491663"/>
                    <a:pt x="9481" y="485593"/>
                  </a:cubicBezTo>
                  <a:cubicBezTo>
                    <a:pt x="3410" y="479522"/>
                    <a:pt x="0" y="471289"/>
                    <a:pt x="0" y="462704"/>
                  </a:cubicBezTo>
                  <a:lnTo>
                    <a:pt x="0" y="32369"/>
                  </a:lnTo>
                  <a:cubicBezTo>
                    <a:pt x="0" y="23784"/>
                    <a:pt x="3410" y="15551"/>
                    <a:pt x="9481" y="9481"/>
                  </a:cubicBezTo>
                  <a:cubicBezTo>
                    <a:pt x="15551" y="3410"/>
                    <a:pt x="23784" y="0"/>
                    <a:pt x="32369" y="0"/>
                  </a:cubicBezTo>
                  <a:close/>
                </a:path>
              </a:pathLst>
            </a:custGeom>
            <a:blipFill>
              <a:blip r:embed="rId2">
                <a:alphaModFix amt="40000"/>
              </a:blip>
              <a:stretch>
                <a:fillRect l="0" t="-7346" r="0" b="-7346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434316" y="6253360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10575" y="-7601645"/>
            <a:ext cx="12806911" cy="12806911"/>
          </a:xfrm>
          <a:custGeom>
            <a:avLst/>
            <a:gdLst/>
            <a:ahLst/>
            <a:cxnLst/>
            <a:rect r="r" b="b" t="t" l="l"/>
            <a:pathLst>
              <a:path h="12806911" w="12806911">
                <a:moveTo>
                  <a:pt x="0" y="0"/>
                </a:moveTo>
                <a:lnTo>
                  <a:pt x="12806911" y="0"/>
                </a:lnTo>
                <a:lnTo>
                  <a:pt x="12806911" y="12806911"/>
                </a:lnTo>
                <a:lnTo>
                  <a:pt x="0" y="12806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171615" y="-6103724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5" y="0"/>
                </a:lnTo>
                <a:lnTo>
                  <a:pt x="10613805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28454" y="962025"/>
            <a:ext cx="8302795" cy="115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25"/>
              </a:lnSpc>
              <a:spcBef>
                <a:spcPct val="0"/>
              </a:spcBef>
            </a:pPr>
            <a:r>
              <a:rPr lang="en-US" b="true" sz="722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Data Sources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25600" y="2204044"/>
            <a:ext cx="7815618" cy="115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25"/>
              </a:lnSpc>
              <a:spcBef>
                <a:spcPct val="0"/>
              </a:spcBef>
            </a:pPr>
            <a:r>
              <a:rPr lang="en-US" b="true" sz="7220">
                <a:solidFill>
                  <a:srgbClr val="5EDDC1"/>
                </a:solidFill>
                <a:latin typeface="Arimo Bold"/>
                <a:ea typeface="Arimo Bold"/>
                <a:cs typeface="Arimo Bold"/>
                <a:sym typeface="Arimo Bold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2282" y="6205028"/>
            <a:ext cx="5337569" cy="158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9135" indent="-194567" lvl="1">
              <a:lnSpc>
                <a:spcPts val="2523"/>
              </a:lnSpc>
              <a:buFont typeface="Arial"/>
              <a:buChar char="•"/>
            </a:pPr>
            <a:r>
              <a:rPr lang="en-US" sz="1802" spc="3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400+ mental health keywords (2020–2024)</a:t>
            </a:r>
          </a:p>
          <a:p>
            <a:pPr algn="l" marL="389135" indent="-194567" lvl="1">
              <a:lnSpc>
                <a:spcPts val="2523"/>
              </a:lnSpc>
              <a:buFont typeface="Arial"/>
              <a:buChar char="•"/>
            </a:pPr>
            <a:r>
              <a:rPr lang="en-US" sz="1802" spc="3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Collected monthly via Pytrends API</a:t>
            </a:r>
          </a:p>
          <a:p>
            <a:pPr algn="l" marL="389135" indent="-194567" lvl="1">
              <a:lnSpc>
                <a:spcPts val="2523"/>
              </a:lnSpc>
              <a:buFont typeface="Arial"/>
              <a:buChar char="•"/>
            </a:pPr>
            <a:r>
              <a:rPr lang="en-US" sz="1802" spc="3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Covers symptoms, emotions, therapy, insurance topics</a:t>
            </a:r>
          </a:p>
          <a:p>
            <a:pPr algn="l">
              <a:lnSpc>
                <a:spcPts val="252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489676"/>
            <a:ext cx="4898041" cy="732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1"/>
              </a:lnSpc>
            </a:pPr>
            <a:r>
              <a:rPr lang="en-US" sz="230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Google Trends Search Data</a:t>
            </a:r>
          </a:p>
          <a:p>
            <a:pPr algn="l">
              <a:lnSpc>
                <a:spcPts val="2881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6393466" y="5143500"/>
            <a:ext cx="5501068" cy="3195544"/>
            <a:chOff x="0" y="0"/>
            <a:chExt cx="852259" cy="4950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2259" cy="495073"/>
            </a:xfrm>
            <a:custGeom>
              <a:avLst/>
              <a:gdLst/>
              <a:ahLst/>
              <a:cxnLst/>
              <a:rect r="r" b="b" t="t" l="l"/>
              <a:pathLst>
                <a:path h="495073" w="852259">
                  <a:moveTo>
                    <a:pt x="32369" y="0"/>
                  </a:moveTo>
                  <a:lnTo>
                    <a:pt x="819890" y="0"/>
                  </a:lnTo>
                  <a:cubicBezTo>
                    <a:pt x="828475" y="0"/>
                    <a:pt x="836708" y="3410"/>
                    <a:pt x="842779" y="9481"/>
                  </a:cubicBezTo>
                  <a:cubicBezTo>
                    <a:pt x="848849" y="15551"/>
                    <a:pt x="852259" y="23784"/>
                    <a:pt x="852259" y="32369"/>
                  </a:cubicBezTo>
                  <a:lnTo>
                    <a:pt x="852259" y="462704"/>
                  </a:lnTo>
                  <a:cubicBezTo>
                    <a:pt x="852259" y="471289"/>
                    <a:pt x="848849" y="479522"/>
                    <a:pt x="842779" y="485593"/>
                  </a:cubicBezTo>
                  <a:cubicBezTo>
                    <a:pt x="836708" y="491663"/>
                    <a:pt x="828475" y="495073"/>
                    <a:pt x="819890" y="495073"/>
                  </a:cubicBezTo>
                  <a:lnTo>
                    <a:pt x="32369" y="495073"/>
                  </a:lnTo>
                  <a:cubicBezTo>
                    <a:pt x="23784" y="495073"/>
                    <a:pt x="15551" y="491663"/>
                    <a:pt x="9481" y="485593"/>
                  </a:cubicBezTo>
                  <a:cubicBezTo>
                    <a:pt x="3410" y="479522"/>
                    <a:pt x="0" y="471289"/>
                    <a:pt x="0" y="462704"/>
                  </a:cubicBezTo>
                  <a:lnTo>
                    <a:pt x="0" y="32369"/>
                  </a:lnTo>
                  <a:cubicBezTo>
                    <a:pt x="0" y="23784"/>
                    <a:pt x="3410" y="15551"/>
                    <a:pt x="9481" y="9481"/>
                  </a:cubicBezTo>
                  <a:cubicBezTo>
                    <a:pt x="15551" y="3410"/>
                    <a:pt x="23784" y="0"/>
                    <a:pt x="32369" y="0"/>
                  </a:cubicBezTo>
                  <a:close/>
                </a:path>
              </a:pathLst>
            </a:custGeom>
            <a:blipFill>
              <a:blip r:embed="rId2">
                <a:alphaModFix amt="40000"/>
              </a:blip>
              <a:stretch>
                <a:fillRect l="0" t="-7346" r="0" b="-7346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504116" y="6205028"/>
            <a:ext cx="5337569" cy="158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9135" indent="-194567" lvl="1">
              <a:lnSpc>
                <a:spcPts val="2523"/>
              </a:lnSpc>
              <a:buFont typeface="Arial"/>
              <a:buChar char="•"/>
            </a:pPr>
            <a:r>
              <a:rPr lang="en-US" sz="1802" spc="3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Licensed mental health providers per state</a:t>
            </a:r>
          </a:p>
          <a:p>
            <a:pPr algn="l" marL="389135" indent="-194567" lvl="1">
              <a:lnSpc>
                <a:spcPts val="2523"/>
              </a:lnSpc>
              <a:buFont typeface="Arial"/>
              <a:buChar char="•"/>
            </a:pPr>
            <a:r>
              <a:rPr lang="en-US" sz="1802" spc="3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Metric: FTE (Full-Time Equivalent) per 100,000 population</a:t>
            </a:r>
          </a:p>
          <a:p>
            <a:pPr algn="l" marL="389135" indent="-194567" lvl="1">
              <a:lnSpc>
                <a:spcPts val="2523"/>
              </a:lnSpc>
              <a:buFont typeface="Arial"/>
              <a:buChar char="•"/>
            </a:pPr>
            <a:r>
              <a:rPr lang="en-US" sz="1802" spc="3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Source: Area Health Resource Files (AHRF)</a:t>
            </a:r>
          </a:p>
          <a:p>
            <a:pPr algn="l">
              <a:lnSpc>
                <a:spcPts val="252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276552" y="5489676"/>
            <a:ext cx="3792696" cy="732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1"/>
              </a:lnSpc>
            </a:pPr>
            <a:r>
              <a:rPr lang="en-US" sz="230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HRSA Workforce Data</a:t>
            </a:r>
          </a:p>
          <a:p>
            <a:pPr algn="l">
              <a:lnSpc>
                <a:spcPts val="2881"/>
              </a:lnSpc>
              <a:spcBef>
                <a:spcPct val="0"/>
              </a:spcBef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378088" y="503586"/>
            <a:ext cx="1881212" cy="1432857"/>
          </a:xfrm>
          <a:custGeom>
            <a:avLst/>
            <a:gdLst/>
            <a:ahLst/>
            <a:cxnLst/>
            <a:rect r="r" b="b" t="t" l="l"/>
            <a:pathLst>
              <a:path h="1432857" w="1881212">
                <a:moveTo>
                  <a:pt x="0" y="0"/>
                </a:moveTo>
                <a:lnTo>
                  <a:pt x="1881212" y="0"/>
                </a:lnTo>
                <a:lnTo>
                  <a:pt x="1881212" y="1432857"/>
                </a:lnTo>
                <a:lnTo>
                  <a:pt x="0" y="1432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297587" y="5143500"/>
            <a:ext cx="5501068" cy="3195544"/>
            <a:chOff x="0" y="0"/>
            <a:chExt cx="852259" cy="4950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2259" cy="495073"/>
            </a:xfrm>
            <a:custGeom>
              <a:avLst/>
              <a:gdLst/>
              <a:ahLst/>
              <a:cxnLst/>
              <a:rect r="r" b="b" t="t" l="l"/>
              <a:pathLst>
                <a:path h="495073" w="852259">
                  <a:moveTo>
                    <a:pt x="32369" y="0"/>
                  </a:moveTo>
                  <a:lnTo>
                    <a:pt x="819890" y="0"/>
                  </a:lnTo>
                  <a:cubicBezTo>
                    <a:pt x="828475" y="0"/>
                    <a:pt x="836708" y="3410"/>
                    <a:pt x="842779" y="9481"/>
                  </a:cubicBezTo>
                  <a:cubicBezTo>
                    <a:pt x="848849" y="15551"/>
                    <a:pt x="852259" y="23784"/>
                    <a:pt x="852259" y="32369"/>
                  </a:cubicBezTo>
                  <a:lnTo>
                    <a:pt x="852259" y="462704"/>
                  </a:lnTo>
                  <a:cubicBezTo>
                    <a:pt x="852259" y="471289"/>
                    <a:pt x="848849" y="479522"/>
                    <a:pt x="842779" y="485593"/>
                  </a:cubicBezTo>
                  <a:cubicBezTo>
                    <a:pt x="836708" y="491663"/>
                    <a:pt x="828475" y="495073"/>
                    <a:pt x="819890" y="495073"/>
                  </a:cubicBezTo>
                  <a:lnTo>
                    <a:pt x="32369" y="495073"/>
                  </a:lnTo>
                  <a:cubicBezTo>
                    <a:pt x="23784" y="495073"/>
                    <a:pt x="15551" y="491663"/>
                    <a:pt x="9481" y="485593"/>
                  </a:cubicBezTo>
                  <a:cubicBezTo>
                    <a:pt x="3410" y="479522"/>
                    <a:pt x="0" y="471289"/>
                    <a:pt x="0" y="462704"/>
                  </a:cubicBezTo>
                  <a:lnTo>
                    <a:pt x="0" y="32369"/>
                  </a:lnTo>
                  <a:cubicBezTo>
                    <a:pt x="0" y="23784"/>
                    <a:pt x="3410" y="15551"/>
                    <a:pt x="9481" y="9481"/>
                  </a:cubicBezTo>
                  <a:cubicBezTo>
                    <a:pt x="15551" y="3410"/>
                    <a:pt x="23784" y="0"/>
                    <a:pt x="32369" y="0"/>
                  </a:cubicBezTo>
                  <a:close/>
                </a:path>
              </a:pathLst>
            </a:custGeom>
            <a:blipFill>
              <a:blip r:embed="rId2">
                <a:alphaModFix amt="40000"/>
              </a:blip>
              <a:stretch>
                <a:fillRect l="0" t="-7346" r="0" b="-7346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304109" y="6205028"/>
            <a:ext cx="5337569" cy="1268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9135" indent="-194567" lvl="1">
              <a:lnSpc>
                <a:spcPts val="2523"/>
              </a:lnSpc>
              <a:buFont typeface="Arial"/>
              <a:buChar char="•"/>
            </a:pPr>
            <a:r>
              <a:rPr lang="en-US" sz="1802" spc="3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“Combined_Value”: Aggregated score from anxiety &amp; depression-related search terms</a:t>
            </a:r>
          </a:p>
          <a:p>
            <a:pPr algn="l" marL="389135" indent="-194567" lvl="1">
              <a:lnSpc>
                <a:spcPts val="2523"/>
              </a:lnSpc>
              <a:buFont typeface="Arial"/>
              <a:buChar char="•"/>
            </a:pPr>
            <a:r>
              <a:rPr lang="en-US" sz="1802" spc="3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Normalized and aligned by state and month</a:t>
            </a:r>
          </a:p>
          <a:p>
            <a:pPr algn="l">
              <a:lnSpc>
                <a:spcPts val="252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990486" y="5489676"/>
            <a:ext cx="4115269" cy="732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1"/>
              </a:lnSpc>
            </a:pPr>
            <a:r>
              <a:rPr lang="en-US" sz="230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Constructed Target Variable</a:t>
            </a:r>
          </a:p>
          <a:p>
            <a:pPr algn="l">
              <a:lnSpc>
                <a:spcPts val="288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86701" y="-7140335"/>
            <a:ext cx="11679348" cy="11679348"/>
          </a:xfrm>
          <a:custGeom>
            <a:avLst/>
            <a:gdLst/>
            <a:ahLst/>
            <a:cxnLst/>
            <a:rect r="r" b="b" t="t" l="l"/>
            <a:pathLst>
              <a:path h="11679348" w="11679348">
                <a:moveTo>
                  <a:pt x="0" y="0"/>
                </a:moveTo>
                <a:lnTo>
                  <a:pt x="11679347" y="0"/>
                </a:lnTo>
                <a:lnTo>
                  <a:pt x="11679347" y="11679348"/>
                </a:lnTo>
                <a:lnTo>
                  <a:pt x="0" y="11679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97143" y="6372233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610210" y="2837839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322358">
            <a:off x="2458510" y="7201267"/>
            <a:ext cx="15902488" cy="11489547"/>
          </a:xfrm>
          <a:custGeom>
            <a:avLst/>
            <a:gdLst/>
            <a:ahLst/>
            <a:cxnLst/>
            <a:rect r="r" b="b" t="t" l="l"/>
            <a:pathLst>
              <a:path h="11489547" w="15902488">
                <a:moveTo>
                  <a:pt x="0" y="0"/>
                </a:moveTo>
                <a:lnTo>
                  <a:pt x="15902488" y="0"/>
                </a:lnTo>
                <a:lnTo>
                  <a:pt x="15902488" y="11489547"/>
                </a:lnTo>
                <a:lnTo>
                  <a:pt x="0" y="11489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48481" y="4553435"/>
            <a:ext cx="6733880" cy="320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010" indent="-210505" lvl="1">
              <a:lnSpc>
                <a:spcPts val="2437"/>
              </a:lnSpc>
              <a:spcBef>
                <a:spcPct val="0"/>
              </a:spcBef>
              <a:buFont typeface="Arial"/>
              <a:buChar char="•"/>
            </a:pPr>
            <a:r>
              <a:rPr lang="en-US" sz="19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Curated 400+ mental health-related search terms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9519" y="3884169"/>
            <a:ext cx="4278501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  <a:spcBef>
                <a:spcPct val="0"/>
              </a:spcBef>
            </a:pPr>
            <a:r>
              <a:rPr lang="en-US" b="true" sz="275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Keyword Strategy: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6136" y="1082017"/>
            <a:ext cx="8690692" cy="981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95"/>
              </a:lnSpc>
              <a:spcBef>
                <a:spcPct val="0"/>
              </a:spcBef>
            </a:pPr>
            <a:r>
              <a:rPr lang="en-US" b="true" sz="6236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Google Trends: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6136" y="2101181"/>
            <a:ext cx="8690692" cy="981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95"/>
              </a:lnSpc>
              <a:spcBef>
                <a:spcPct val="0"/>
              </a:spcBef>
            </a:pPr>
            <a:r>
              <a:rPr lang="en-US" b="true" sz="6236">
                <a:solidFill>
                  <a:srgbClr val="5EDDC1"/>
                </a:solidFill>
                <a:latin typeface="Arimo Bold"/>
                <a:ea typeface="Arimo Bold"/>
                <a:cs typeface="Arimo Bold"/>
                <a:sym typeface="Arimo Bold"/>
              </a:rPr>
              <a:t>Keywords &amp; Collection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79386" y="3884169"/>
            <a:ext cx="5479914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  <a:spcBef>
                <a:spcPct val="0"/>
              </a:spcBef>
            </a:pPr>
            <a:r>
              <a:rPr lang="en-US" b="true" sz="275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Collection via Pytrends API: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884169"/>
            <a:ext cx="710819" cy="49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  <a:spcBef>
                <a:spcPct val="0"/>
              </a:spcBef>
            </a:pPr>
            <a:r>
              <a:rPr lang="en-US" b="true" sz="304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73318" y="3884169"/>
            <a:ext cx="710819" cy="49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  <a:spcBef>
                <a:spcPct val="0"/>
              </a:spcBef>
            </a:pPr>
            <a:r>
              <a:rPr lang="en-US" b="true" sz="304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84136" y="4553435"/>
            <a:ext cx="4962224" cy="275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010" indent="-210505" lvl="1">
              <a:lnSpc>
                <a:spcPts val="2437"/>
              </a:lnSpc>
              <a:buFont typeface="Arial"/>
              <a:buChar char="•"/>
            </a:pPr>
            <a:r>
              <a:rPr lang="en-US" sz="19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Max 5 keywords per API call </a:t>
            </a:r>
          </a:p>
          <a:p>
            <a:pPr algn="l">
              <a:lnSpc>
                <a:spcPts val="2437"/>
              </a:lnSpc>
            </a:pPr>
            <a:r>
              <a:rPr lang="en-US" sz="19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→ batched in groups of 3</a:t>
            </a:r>
          </a:p>
          <a:p>
            <a:pPr algn="l" marL="421010" indent="-210505" lvl="1">
              <a:lnSpc>
                <a:spcPts val="2437"/>
              </a:lnSpc>
              <a:buFont typeface="Arial"/>
              <a:buChar char="•"/>
            </a:pPr>
            <a:r>
              <a:rPr lang="en-US" sz="19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Monthly resolution: reshaped from daily</a:t>
            </a:r>
          </a:p>
          <a:p>
            <a:pPr algn="l" marL="421010" indent="-210505" lvl="1">
              <a:lnSpc>
                <a:spcPts val="2437"/>
              </a:lnSpc>
              <a:buFont typeface="Arial"/>
              <a:buChar char="•"/>
            </a:pPr>
            <a:r>
              <a:rPr lang="en-US" sz="19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Implemented exponential backoff &amp; retry logic</a:t>
            </a:r>
          </a:p>
          <a:p>
            <a:pPr algn="l" marL="421010" indent="-210505" lvl="1">
              <a:lnSpc>
                <a:spcPts val="2437"/>
              </a:lnSpc>
              <a:buFont typeface="Arial"/>
              <a:buChar char="•"/>
            </a:pPr>
            <a:r>
              <a:rPr lang="en-US" sz="19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Final dataset: </a:t>
            </a:r>
          </a:p>
          <a:p>
            <a:pPr algn="l">
              <a:lnSpc>
                <a:spcPts val="2437"/>
              </a:lnSpc>
            </a:pPr>
            <a:r>
              <a:rPr lang="en-US" sz="19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keyword-level normalized trends (state + month)</a:t>
            </a:r>
          </a:p>
          <a:p>
            <a:pPr algn="l">
              <a:lnSpc>
                <a:spcPts val="2437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438340" y="288550"/>
            <a:ext cx="2751789" cy="2793695"/>
          </a:xfrm>
          <a:custGeom>
            <a:avLst/>
            <a:gdLst/>
            <a:ahLst/>
            <a:cxnLst/>
            <a:rect r="r" b="b" t="t" l="l"/>
            <a:pathLst>
              <a:path h="2793695" w="2751789">
                <a:moveTo>
                  <a:pt x="0" y="0"/>
                </a:moveTo>
                <a:lnTo>
                  <a:pt x="2751790" y="0"/>
                </a:lnTo>
                <a:lnTo>
                  <a:pt x="2751790" y="2793695"/>
                </a:lnTo>
                <a:lnTo>
                  <a:pt x="0" y="2793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438340" y="-1350433"/>
            <a:ext cx="2751789" cy="2793695"/>
          </a:xfrm>
          <a:custGeom>
            <a:avLst/>
            <a:gdLst/>
            <a:ahLst/>
            <a:cxnLst/>
            <a:rect r="r" b="b" t="t" l="l"/>
            <a:pathLst>
              <a:path h="2793695" w="2751789">
                <a:moveTo>
                  <a:pt x="0" y="0"/>
                </a:moveTo>
                <a:lnTo>
                  <a:pt x="2751790" y="0"/>
                </a:lnTo>
                <a:lnTo>
                  <a:pt x="2751790" y="2793695"/>
                </a:lnTo>
                <a:lnTo>
                  <a:pt x="0" y="27936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303308" y="6464605"/>
            <a:ext cx="2751789" cy="2793695"/>
          </a:xfrm>
          <a:custGeom>
            <a:avLst/>
            <a:gdLst/>
            <a:ahLst/>
            <a:cxnLst/>
            <a:rect r="r" b="b" t="t" l="l"/>
            <a:pathLst>
              <a:path h="2793695" w="2751789">
                <a:moveTo>
                  <a:pt x="0" y="0"/>
                </a:moveTo>
                <a:lnTo>
                  <a:pt x="2751789" y="0"/>
                </a:lnTo>
                <a:lnTo>
                  <a:pt x="2751789" y="2793695"/>
                </a:lnTo>
                <a:lnTo>
                  <a:pt x="0" y="2793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378088" y="503586"/>
            <a:ext cx="1881212" cy="1432857"/>
          </a:xfrm>
          <a:custGeom>
            <a:avLst/>
            <a:gdLst/>
            <a:ahLst/>
            <a:cxnLst/>
            <a:rect r="r" b="b" t="t" l="l"/>
            <a:pathLst>
              <a:path h="1432857" w="1881212">
                <a:moveTo>
                  <a:pt x="0" y="0"/>
                </a:moveTo>
                <a:lnTo>
                  <a:pt x="1881212" y="0"/>
                </a:lnTo>
                <a:lnTo>
                  <a:pt x="1881212" y="1432857"/>
                </a:lnTo>
                <a:lnTo>
                  <a:pt x="0" y="14328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886701" y="5093502"/>
            <a:ext cx="6733880" cy="275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Covered categories:</a:t>
            </a:r>
          </a:p>
          <a:p>
            <a:pPr algn="l" marL="421010" indent="-210505" lvl="1">
              <a:lnSpc>
                <a:spcPts val="2437"/>
              </a:lnSpc>
              <a:buFont typeface="Arial"/>
              <a:buChar char="•"/>
            </a:pPr>
            <a:r>
              <a:rPr lang="en-US" sz="19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Diagnostic terms (e.g., “clinical depression symptoms”)</a:t>
            </a:r>
          </a:p>
          <a:p>
            <a:pPr algn="l" marL="421010" indent="-210505" lvl="1">
              <a:lnSpc>
                <a:spcPts val="2437"/>
              </a:lnSpc>
              <a:buFont typeface="Arial"/>
              <a:buChar char="•"/>
            </a:pPr>
            <a:r>
              <a:rPr lang="en-US" sz="19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Emotions (e.g., “crying for no reason”)</a:t>
            </a:r>
          </a:p>
          <a:p>
            <a:pPr algn="l" marL="421010" indent="-210505" lvl="1">
              <a:lnSpc>
                <a:spcPts val="2437"/>
              </a:lnSpc>
              <a:buFont typeface="Arial"/>
              <a:buChar char="•"/>
            </a:pPr>
            <a:r>
              <a:rPr lang="en-US" sz="19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Therapy types (e.g., “CBT”, “group therapy”)</a:t>
            </a:r>
          </a:p>
          <a:p>
            <a:pPr algn="l" marL="421010" indent="-210505" lvl="1">
              <a:lnSpc>
                <a:spcPts val="2437"/>
              </a:lnSpc>
              <a:buFont typeface="Arial"/>
              <a:buChar char="•"/>
            </a:pPr>
            <a:r>
              <a:rPr lang="en-US" sz="19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Insurance &amp; affordability (e.g., “cheap counseling”)</a:t>
            </a:r>
          </a:p>
          <a:p>
            <a:pPr algn="l" marL="421010" indent="-210505" lvl="1">
              <a:lnSpc>
                <a:spcPts val="2437"/>
              </a:lnSpc>
              <a:buFont typeface="Arial"/>
              <a:buChar char="•"/>
            </a:pPr>
            <a:r>
              <a:rPr lang="en-US" sz="19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Demographic focus (e.g., “depression in teenagers”)Smaller size </a:t>
            </a:r>
          </a:p>
          <a:p>
            <a:pPr algn="l">
              <a:lnSpc>
                <a:spcPts val="2437"/>
              </a:lnSpc>
            </a:pPr>
            <a:r>
              <a:rPr lang="en-US" sz="19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→ easier, cheaper, and faster to build</a:t>
            </a:r>
          </a:p>
          <a:p>
            <a:pPr algn="l">
              <a:lnSpc>
                <a:spcPts val="24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34316" y="6253360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10575" y="-7601645"/>
            <a:ext cx="12806911" cy="12806911"/>
          </a:xfrm>
          <a:custGeom>
            <a:avLst/>
            <a:gdLst/>
            <a:ahLst/>
            <a:cxnLst/>
            <a:rect r="r" b="b" t="t" l="l"/>
            <a:pathLst>
              <a:path h="12806911" w="12806911">
                <a:moveTo>
                  <a:pt x="0" y="0"/>
                </a:moveTo>
                <a:lnTo>
                  <a:pt x="12806911" y="0"/>
                </a:lnTo>
                <a:lnTo>
                  <a:pt x="12806911" y="12806911"/>
                </a:lnTo>
                <a:lnTo>
                  <a:pt x="0" y="12806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71615" y="-6103724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5" y="0"/>
                </a:lnTo>
                <a:lnTo>
                  <a:pt x="10613805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38424" y="2379272"/>
            <a:ext cx="7815618" cy="343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25"/>
              </a:lnSpc>
            </a:pPr>
            <a:r>
              <a:rPr lang="en-US" sz="7220" b="true">
                <a:solidFill>
                  <a:srgbClr val="5EDDC1"/>
                </a:solidFill>
                <a:latin typeface="Arimo Bold"/>
                <a:ea typeface="Arimo Bold"/>
                <a:cs typeface="Arimo Bold"/>
                <a:sym typeface="Arimo Bold"/>
              </a:rPr>
              <a:t>Keywords &amp; Collection</a:t>
            </a:r>
          </a:p>
          <a:p>
            <a:pPr algn="l">
              <a:lnSpc>
                <a:spcPts val="9025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3477141" y="5695777"/>
            <a:ext cx="4849399" cy="1536006"/>
            <a:chOff x="0" y="0"/>
            <a:chExt cx="1563021" cy="4950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3020" cy="495073"/>
            </a:xfrm>
            <a:custGeom>
              <a:avLst/>
              <a:gdLst/>
              <a:ahLst/>
              <a:cxnLst/>
              <a:rect r="r" b="b" t="t" l="l"/>
              <a:pathLst>
                <a:path h="495073" w="1563020">
                  <a:moveTo>
                    <a:pt x="36719" y="0"/>
                  </a:moveTo>
                  <a:lnTo>
                    <a:pt x="1526302" y="0"/>
                  </a:lnTo>
                  <a:cubicBezTo>
                    <a:pt x="1536040" y="0"/>
                    <a:pt x="1545380" y="3869"/>
                    <a:pt x="1552266" y="10755"/>
                  </a:cubicBezTo>
                  <a:cubicBezTo>
                    <a:pt x="1559152" y="17641"/>
                    <a:pt x="1563020" y="26980"/>
                    <a:pt x="1563020" y="36719"/>
                  </a:cubicBezTo>
                  <a:lnTo>
                    <a:pt x="1563020" y="458355"/>
                  </a:lnTo>
                  <a:cubicBezTo>
                    <a:pt x="1563020" y="478634"/>
                    <a:pt x="1546581" y="495073"/>
                    <a:pt x="1526302" y="495073"/>
                  </a:cubicBezTo>
                  <a:lnTo>
                    <a:pt x="36719" y="495073"/>
                  </a:lnTo>
                  <a:cubicBezTo>
                    <a:pt x="26980" y="495073"/>
                    <a:pt x="17641" y="491205"/>
                    <a:pt x="10755" y="484319"/>
                  </a:cubicBezTo>
                  <a:cubicBezTo>
                    <a:pt x="3869" y="477433"/>
                    <a:pt x="0" y="468093"/>
                    <a:pt x="0" y="458355"/>
                  </a:cubicBezTo>
                  <a:lnTo>
                    <a:pt x="0" y="36719"/>
                  </a:lnTo>
                  <a:cubicBezTo>
                    <a:pt x="0" y="26980"/>
                    <a:pt x="3869" y="17641"/>
                    <a:pt x="10755" y="10755"/>
                  </a:cubicBezTo>
                  <a:cubicBezTo>
                    <a:pt x="17641" y="3869"/>
                    <a:pt x="26980" y="0"/>
                    <a:pt x="36719" y="0"/>
                  </a:cubicBezTo>
                  <a:close/>
                </a:path>
              </a:pathLst>
            </a:custGeom>
            <a:blipFill>
              <a:blip r:embed="rId3">
                <a:alphaModFix amt="40000"/>
              </a:blip>
              <a:stretch>
                <a:fillRect l="0" t="-56751" r="0" b="-5675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967532" y="5581764"/>
            <a:ext cx="4849399" cy="1536006"/>
            <a:chOff x="0" y="0"/>
            <a:chExt cx="1563021" cy="4950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63020" cy="495073"/>
            </a:xfrm>
            <a:custGeom>
              <a:avLst/>
              <a:gdLst/>
              <a:ahLst/>
              <a:cxnLst/>
              <a:rect r="r" b="b" t="t" l="l"/>
              <a:pathLst>
                <a:path h="495073" w="1563020">
                  <a:moveTo>
                    <a:pt x="36719" y="0"/>
                  </a:moveTo>
                  <a:lnTo>
                    <a:pt x="1526302" y="0"/>
                  </a:lnTo>
                  <a:cubicBezTo>
                    <a:pt x="1536040" y="0"/>
                    <a:pt x="1545380" y="3869"/>
                    <a:pt x="1552266" y="10755"/>
                  </a:cubicBezTo>
                  <a:cubicBezTo>
                    <a:pt x="1559152" y="17641"/>
                    <a:pt x="1563020" y="26980"/>
                    <a:pt x="1563020" y="36719"/>
                  </a:cubicBezTo>
                  <a:lnTo>
                    <a:pt x="1563020" y="458355"/>
                  </a:lnTo>
                  <a:cubicBezTo>
                    <a:pt x="1563020" y="478634"/>
                    <a:pt x="1546581" y="495073"/>
                    <a:pt x="1526302" y="495073"/>
                  </a:cubicBezTo>
                  <a:lnTo>
                    <a:pt x="36719" y="495073"/>
                  </a:lnTo>
                  <a:cubicBezTo>
                    <a:pt x="26980" y="495073"/>
                    <a:pt x="17641" y="491205"/>
                    <a:pt x="10755" y="484319"/>
                  </a:cubicBezTo>
                  <a:cubicBezTo>
                    <a:pt x="3869" y="477433"/>
                    <a:pt x="0" y="468093"/>
                    <a:pt x="0" y="458355"/>
                  </a:cubicBezTo>
                  <a:lnTo>
                    <a:pt x="0" y="36719"/>
                  </a:lnTo>
                  <a:cubicBezTo>
                    <a:pt x="0" y="26980"/>
                    <a:pt x="3869" y="17641"/>
                    <a:pt x="10755" y="10755"/>
                  </a:cubicBezTo>
                  <a:cubicBezTo>
                    <a:pt x="17641" y="3869"/>
                    <a:pt x="26980" y="0"/>
                    <a:pt x="36719" y="0"/>
                  </a:cubicBezTo>
                  <a:close/>
                </a:path>
              </a:pathLst>
            </a:custGeom>
            <a:blipFill>
              <a:blip r:embed="rId3">
                <a:alphaModFix amt="40000"/>
              </a:blip>
              <a:stretch>
                <a:fillRect l="0" t="-56751" r="0" b="-5675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305535" y="7886090"/>
            <a:ext cx="4849399" cy="1536006"/>
            <a:chOff x="0" y="0"/>
            <a:chExt cx="1563021" cy="4950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3020" cy="495073"/>
            </a:xfrm>
            <a:custGeom>
              <a:avLst/>
              <a:gdLst/>
              <a:ahLst/>
              <a:cxnLst/>
              <a:rect r="r" b="b" t="t" l="l"/>
              <a:pathLst>
                <a:path h="495073" w="1563020">
                  <a:moveTo>
                    <a:pt x="36719" y="0"/>
                  </a:moveTo>
                  <a:lnTo>
                    <a:pt x="1526302" y="0"/>
                  </a:lnTo>
                  <a:cubicBezTo>
                    <a:pt x="1536040" y="0"/>
                    <a:pt x="1545380" y="3869"/>
                    <a:pt x="1552266" y="10755"/>
                  </a:cubicBezTo>
                  <a:cubicBezTo>
                    <a:pt x="1559152" y="17641"/>
                    <a:pt x="1563020" y="26980"/>
                    <a:pt x="1563020" y="36719"/>
                  </a:cubicBezTo>
                  <a:lnTo>
                    <a:pt x="1563020" y="458355"/>
                  </a:lnTo>
                  <a:cubicBezTo>
                    <a:pt x="1563020" y="478634"/>
                    <a:pt x="1546581" y="495073"/>
                    <a:pt x="1526302" y="495073"/>
                  </a:cubicBezTo>
                  <a:lnTo>
                    <a:pt x="36719" y="495073"/>
                  </a:lnTo>
                  <a:cubicBezTo>
                    <a:pt x="26980" y="495073"/>
                    <a:pt x="17641" y="491205"/>
                    <a:pt x="10755" y="484319"/>
                  </a:cubicBezTo>
                  <a:cubicBezTo>
                    <a:pt x="3869" y="477433"/>
                    <a:pt x="0" y="468093"/>
                    <a:pt x="0" y="458355"/>
                  </a:cubicBezTo>
                  <a:lnTo>
                    <a:pt x="0" y="36719"/>
                  </a:lnTo>
                  <a:cubicBezTo>
                    <a:pt x="0" y="26980"/>
                    <a:pt x="3869" y="17641"/>
                    <a:pt x="10755" y="10755"/>
                  </a:cubicBezTo>
                  <a:cubicBezTo>
                    <a:pt x="17641" y="3869"/>
                    <a:pt x="26980" y="0"/>
                    <a:pt x="36719" y="0"/>
                  </a:cubicBezTo>
                  <a:close/>
                </a:path>
              </a:pathLst>
            </a:custGeom>
            <a:blipFill>
              <a:blip r:embed="rId3">
                <a:alphaModFix amt="40000"/>
              </a:blip>
              <a:stretch>
                <a:fillRect l="0" t="-56751" r="0" b="-56751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829342" y="7927108"/>
            <a:ext cx="4849399" cy="1536006"/>
            <a:chOff x="0" y="0"/>
            <a:chExt cx="1563021" cy="4950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63020" cy="495073"/>
            </a:xfrm>
            <a:custGeom>
              <a:avLst/>
              <a:gdLst/>
              <a:ahLst/>
              <a:cxnLst/>
              <a:rect r="r" b="b" t="t" l="l"/>
              <a:pathLst>
                <a:path h="495073" w="1563020">
                  <a:moveTo>
                    <a:pt x="36719" y="0"/>
                  </a:moveTo>
                  <a:lnTo>
                    <a:pt x="1526302" y="0"/>
                  </a:lnTo>
                  <a:cubicBezTo>
                    <a:pt x="1536040" y="0"/>
                    <a:pt x="1545380" y="3869"/>
                    <a:pt x="1552266" y="10755"/>
                  </a:cubicBezTo>
                  <a:cubicBezTo>
                    <a:pt x="1559152" y="17641"/>
                    <a:pt x="1563020" y="26980"/>
                    <a:pt x="1563020" y="36719"/>
                  </a:cubicBezTo>
                  <a:lnTo>
                    <a:pt x="1563020" y="458355"/>
                  </a:lnTo>
                  <a:cubicBezTo>
                    <a:pt x="1563020" y="478634"/>
                    <a:pt x="1546581" y="495073"/>
                    <a:pt x="1526302" y="495073"/>
                  </a:cubicBezTo>
                  <a:lnTo>
                    <a:pt x="36719" y="495073"/>
                  </a:lnTo>
                  <a:cubicBezTo>
                    <a:pt x="26980" y="495073"/>
                    <a:pt x="17641" y="491205"/>
                    <a:pt x="10755" y="484319"/>
                  </a:cubicBezTo>
                  <a:cubicBezTo>
                    <a:pt x="3869" y="477433"/>
                    <a:pt x="0" y="468093"/>
                    <a:pt x="0" y="458355"/>
                  </a:cubicBezTo>
                  <a:lnTo>
                    <a:pt x="0" y="36719"/>
                  </a:lnTo>
                  <a:cubicBezTo>
                    <a:pt x="0" y="26980"/>
                    <a:pt x="3869" y="17641"/>
                    <a:pt x="10755" y="10755"/>
                  </a:cubicBezTo>
                  <a:cubicBezTo>
                    <a:pt x="17641" y="3869"/>
                    <a:pt x="26980" y="0"/>
                    <a:pt x="36719" y="0"/>
                  </a:cubicBezTo>
                  <a:close/>
                </a:path>
              </a:pathLst>
            </a:custGeom>
            <a:blipFill>
              <a:blip r:embed="rId3">
                <a:alphaModFix amt="40000"/>
              </a:blip>
              <a:stretch>
                <a:fillRect l="0" t="-56751" r="0" b="-5675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2279" y="7886090"/>
            <a:ext cx="4849399" cy="1536006"/>
            <a:chOff x="0" y="0"/>
            <a:chExt cx="1563021" cy="4950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63020" cy="495073"/>
            </a:xfrm>
            <a:custGeom>
              <a:avLst/>
              <a:gdLst/>
              <a:ahLst/>
              <a:cxnLst/>
              <a:rect r="r" b="b" t="t" l="l"/>
              <a:pathLst>
                <a:path h="495073" w="1563020">
                  <a:moveTo>
                    <a:pt x="36719" y="0"/>
                  </a:moveTo>
                  <a:lnTo>
                    <a:pt x="1526302" y="0"/>
                  </a:lnTo>
                  <a:cubicBezTo>
                    <a:pt x="1536040" y="0"/>
                    <a:pt x="1545380" y="3869"/>
                    <a:pt x="1552266" y="10755"/>
                  </a:cubicBezTo>
                  <a:cubicBezTo>
                    <a:pt x="1559152" y="17641"/>
                    <a:pt x="1563020" y="26980"/>
                    <a:pt x="1563020" y="36719"/>
                  </a:cubicBezTo>
                  <a:lnTo>
                    <a:pt x="1563020" y="458355"/>
                  </a:lnTo>
                  <a:cubicBezTo>
                    <a:pt x="1563020" y="478634"/>
                    <a:pt x="1546581" y="495073"/>
                    <a:pt x="1526302" y="495073"/>
                  </a:cubicBezTo>
                  <a:lnTo>
                    <a:pt x="36719" y="495073"/>
                  </a:lnTo>
                  <a:cubicBezTo>
                    <a:pt x="26980" y="495073"/>
                    <a:pt x="17641" y="491205"/>
                    <a:pt x="10755" y="484319"/>
                  </a:cubicBezTo>
                  <a:cubicBezTo>
                    <a:pt x="3869" y="477433"/>
                    <a:pt x="0" y="468093"/>
                    <a:pt x="0" y="458355"/>
                  </a:cubicBezTo>
                  <a:lnTo>
                    <a:pt x="0" y="36719"/>
                  </a:lnTo>
                  <a:cubicBezTo>
                    <a:pt x="0" y="26980"/>
                    <a:pt x="3869" y="17641"/>
                    <a:pt x="10755" y="10755"/>
                  </a:cubicBezTo>
                  <a:cubicBezTo>
                    <a:pt x="17641" y="3869"/>
                    <a:pt x="26980" y="0"/>
                    <a:pt x="36719" y="0"/>
                  </a:cubicBezTo>
                  <a:close/>
                </a:path>
              </a:pathLst>
            </a:custGeom>
            <a:blipFill>
              <a:blip r:embed="rId3">
                <a:alphaModFix amt="40000"/>
              </a:blip>
              <a:stretch>
                <a:fillRect l="0" t="-56751" r="0" b="-56751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58324" y="1171203"/>
            <a:ext cx="9690068" cy="115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25"/>
              </a:lnSpc>
              <a:spcBef>
                <a:spcPct val="0"/>
              </a:spcBef>
            </a:pPr>
            <a:r>
              <a:rPr lang="en-US" b="true" sz="722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Google Trends: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96141" y="5903543"/>
            <a:ext cx="3792696" cy="373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1"/>
              </a:lnSpc>
              <a:spcBef>
                <a:spcPct val="0"/>
              </a:spcBef>
            </a:pPr>
            <a:r>
              <a:rPr lang="en-US" b="true" sz="230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Diagnostic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117878" y="6416155"/>
            <a:ext cx="4170959" cy="70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3"/>
              </a:lnSpc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“clinical depression symptoms”</a:t>
            </a:r>
          </a:p>
          <a:p>
            <a:pPr algn="l">
              <a:lnSpc>
                <a:spcPts val="2803"/>
              </a:lnSpc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“anxiety diagnosis”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45972" y="6302142"/>
            <a:ext cx="4170959" cy="70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3"/>
              </a:lnSpc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“crying for no reason”</a:t>
            </a:r>
          </a:p>
          <a:p>
            <a:pPr algn="l">
              <a:lnSpc>
                <a:spcPts val="2803"/>
              </a:lnSpc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“always tired”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0719" y="8606468"/>
            <a:ext cx="4170959" cy="70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3"/>
              </a:lnSpc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“CBT”, “group therapy”, “cheap counseling”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64013" y="8651008"/>
            <a:ext cx="4414728" cy="1054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3"/>
              </a:lnSpc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“insurance for therapy”, “does insurance cover depression”</a:t>
            </a:r>
          </a:p>
          <a:p>
            <a:pPr algn="l">
              <a:lnSpc>
                <a:spcPts val="2803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3983975" y="8556685"/>
            <a:ext cx="4170959" cy="70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3"/>
              </a:lnSpc>
            </a:pPr>
            <a:r>
              <a:rPr lang="en-US" sz="2002" spc="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“depression in teens”, “anxiety in men”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45972" y="5731203"/>
            <a:ext cx="3792696" cy="373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1"/>
              </a:lnSpc>
              <a:spcBef>
                <a:spcPct val="0"/>
              </a:spcBef>
            </a:pPr>
            <a:r>
              <a:rPr lang="en-US" b="true" sz="230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Emotional Terms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158893" y="8045687"/>
            <a:ext cx="3792696" cy="373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1"/>
              </a:lnSpc>
              <a:spcBef>
                <a:spcPct val="0"/>
              </a:spcBef>
            </a:pPr>
            <a:r>
              <a:rPr lang="en-US" b="true" sz="230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Demographics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40719" y="8045687"/>
            <a:ext cx="3792696" cy="373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1"/>
              </a:lnSpc>
              <a:spcBef>
                <a:spcPct val="0"/>
              </a:spcBef>
            </a:pPr>
            <a:r>
              <a:rPr lang="en-US" b="true" sz="230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Therapy &amp; Access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507782" y="8045687"/>
            <a:ext cx="3792696" cy="373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1"/>
              </a:lnSpc>
              <a:spcBef>
                <a:spcPct val="0"/>
              </a:spcBef>
            </a:pPr>
            <a:r>
              <a:rPr lang="en-US" b="true" sz="230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Insurance &amp; Coverage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914773"/>
            <a:ext cx="7198095" cy="4053034"/>
            <a:chOff x="0" y="0"/>
            <a:chExt cx="1115173" cy="627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5173" cy="627921"/>
            </a:xfrm>
            <a:custGeom>
              <a:avLst/>
              <a:gdLst/>
              <a:ahLst/>
              <a:cxnLst/>
              <a:rect r="r" b="b" t="t" l="l"/>
              <a:pathLst>
                <a:path h="627921" w="1115173">
                  <a:moveTo>
                    <a:pt x="24738" y="0"/>
                  </a:moveTo>
                  <a:lnTo>
                    <a:pt x="1090436" y="0"/>
                  </a:lnTo>
                  <a:cubicBezTo>
                    <a:pt x="1104098" y="0"/>
                    <a:pt x="1115173" y="11075"/>
                    <a:pt x="1115173" y="24738"/>
                  </a:cubicBezTo>
                  <a:lnTo>
                    <a:pt x="1115173" y="603183"/>
                  </a:lnTo>
                  <a:cubicBezTo>
                    <a:pt x="1115173" y="609744"/>
                    <a:pt x="1112567" y="616036"/>
                    <a:pt x="1107928" y="620675"/>
                  </a:cubicBezTo>
                  <a:cubicBezTo>
                    <a:pt x="1103289" y="625315"/>
                    <a:pt x="1096997" y="627921"/>
                    <a:pt x="1090436" y="627921"/>
                  </a:cubicBezTo>
                  <a:lnTo>
                    <a:pt x="24738" y="627921"/>
                  </a:lnTo>
                  <a:cubicBezTo>
                    <a:pt x="11075" y="627921"/>
                    <a:pt x="0" y="616846"/>
                    <a:pt x="0" y="603183"/>
                  </a:cubicBezTo>
                  <a:lnTo>
                    <a:pt x="0" y="24738"/>
                  </a:lnTo>
                  <a:cubicBezTo>
                    <a:pt x="0" y="11075"/>
                    <a:pt x="11075" y="0"/>
                    <a:pt x="24738" y="0"/>
                  </a:cubicBezTo>
                  <a:close/>
                </a:path>
              </a:pathLst>
            </a:custGeom>
            <a:blipFill>
              <a:blip r:embed="rId2">
                <a:alphaModFix amt="40000"/>
              </a:blip>
              <a:stretch>
                <a:fillRect l="0" t="-8107" r="0" b="-810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434316" y="6253360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4"/>
                </a:lnTo>
                <a:lnTo>
                  <a:pt x="0" y="10613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10575" y="-7443913"/>
            <a:ext cx="12806911" cy="12806911"/>
          </a:xfrm>
          <a:custGeom>
            <a:avLst/>
            <a:gdLst/>
            <a:ahLst/>
            <a:cxnLst/>
            <a:rect r="r" b="b" t="t" l="l"/>
            <a:pathLst>
              <a:path h="12806911" w="12806911">
                <a:moveTo>
                  <a:pt x="0" y="0"/>
                </a:moveTo>
                <a:lnTo>
                  <a:pt x="12806911" y="0"/>
                </a:lnTo>
                <a:lnTo>
                  <a:pt x="12806911" y="12806912"/>
                </a:lnTo>
                <a:lnTo>
                  <a:pt x="0" y="128069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94957" y="3914773"/>
            <a:ext cx="7344356" cy="4114800"/>
            <a:chOff x="0" y="0"/>
            <a:chExt cx="1137833" cy="6374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7833" cy="637490"/>
            </a:xfrm>
            <a:custGeom>
              <a:avLst/>
              <a:gdLst/>
              <a:ahLst/>
              <a:cxnLst/>
              <a:rect r="r" b="b" t="t" l="l"/>
              <a:pathLst>
                <a:path h="637490" w="1137833">
                  <a:moveTo>
                    <a:pt x="24245" y="0"/>
                  </a:moveTo>
                  <a:lnTo>
                    <a:pt x="1113588" y="0"/>
                  </a:lnTo>
                  <a:cubicBezTo>
                    <a:pt x="1126978" y="0"/>
                    <a:pt x="1137833" y="10855"/>
                    <a:pt x="1137833" y="24245"/>
                  </a:cubicBezTo>
                  <a:lnTo>
                    <a:pt x="1137833" y="613245"/>
                  </a:lnTo>
                  <a:cubicBezTo>
                    <a:pt x="1137833" y="626635"/>
                    <a:pt x="1126978" y="637490"/>
                    <a:pt x="1113588" y="637490"/>
                  </a:cubicBezTo>
                  <a:lnTo>
                    <a:pt x="24245" y="637490"/>
                  </a:lnTo>
                  <a:cubicBezTo>
                    <a:pt x="10855" y="637490"/>
                    <a:pt x="0" y="626635"/>
                    <a:pt x="0" y="613245"/>
                  </a:cubicBezTo>
                  <a:lnTo>
                    <a:pt x="0" y="24245"/>
                  </a:lnTo>
                  <a:cubicBezTo>
                    <a:pt x="0" y="10855"/>
                    <a:pt x="10855" y="0"/>
                    <a:pt x="24245" y="0"/>
                  </a:cubicBezTo>
                  <a:close/>
                </a:path>
              </a:pathLst>
            </a:custGeom>
            <a:blipFill>
              <a:blip r:embed="rId4">
                <a:alphaModFix amt="65000"/>
              </a:blip>
              <a:stretch>
                <a:fillRect l="0" t="-12749" r="0" b="-12749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62025"/>
            <a:ext cx="10940316" cy="116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25"/>
              </a:lnSpc>
              <a:spcBef>
                <a:spcPct val="0"/>
              </a:spcBef>
            </a:pPr>
            <a:r>
              <a:rPr lang="en-US" sz="722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Data Merging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69768"/>
            <a:ext cx="12643883" cy="116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25"/>
              </a:lnSpc>
              <a:spcBef>
                <a:spcPct val="0"/>
              </a:spcBef>
            </a:pPr>
            <a:r>
              <a:rPr lang="en-US" sz="7220">
                <a:solidFill>
                  <a:srgbClr val="5EDDC1"/>
                </a:solidFill>
                <a:latin typeface="Arimo"/>
                <a:ea typeface="Arimo"/>
                <a:cs typeface="Arimo"/>
                <a:sym typeface="Arimo"/>
              </a:rPr>
              <a:t>&amp; Feature Engineering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5306902" y="-6505092"/>
            <a:ext cx="10613804" cy="10613804"/>
          </a:xfrm>
          <a:custGeom>
            <a:avLst/>
            <a:gdLst/>
            <a:ahLst/>
            <a:cxnLst/>
            <a:rect r="r" b="b" t="t" l="l"/>
            <a:pathLst>
              <a:path h="10613804" w="10613804">
                <a:moveTo>
                  <a:pt x="0" y="0"/>
                </a:moveTo>
                <a:lnTo>
                  <a:pt x="10613804" y="0"/>
                </a:lnTo>
                <a:lnTo>
                  <a:pt x="10613804" y="10613805"/>
                </a:lnTo>
                <a:lnTo>
                  <a:pt x="0" y="106138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78088" y="503586"/>
            <a:ext cx="1881212" cy="1432857"/>
          </a:xfrm>
          <a:custGeom>
            <a:avLst/>
            <a:gdLst/>
            <a:ahLst/>
            <a:cxnLst/>
            <a:rect r="r" b="b" t="t" l="l"/>
            <a:pathLst>
              <a:path h="1432857" w="1881212">
                <a:moveTo>
                  <a:pt x="0" y="0"/>
                </a:moveTo>
                <a:lnTo>
                  <a:pt x="1881212" y="0"/>
                </a:lnTo>
                <a:lnTo>
                  <a:pt x="1881212" y="1432857"/>
                </a:lnTo>
                <a:lnTo>
                  <a:pt x="0" y="1432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958963" y="4832558"/>
            <a:ext cx="5337569" cy="2217464"/>
            <a:chOff x="0" y="0"/>
            <a:chExt cx="7116758" cy="295661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865010"/>
              <a:ext cx="7116758" cy="2091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89135" indent="-194567" lvl="1">
                <a:lnSpc>
                  <a:spcPts val="2523"/>
                </a:lnSpc>
                <a:buFont typeface="Arial"/>
                <a:buChar char="•"/>
              </a:pPr>
              <a:r>
                <a:rPr lang="en-US" sz="1802" spc="36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Merged Google Trends and HRSA data by state and month</a:t>
              </a:r>
            </a:p>
            <a:p>
              <a:pPr algn="just" marL="389135" indent="-194567" lvl="1">
                <a:lnSpc>
                  <a:spcPts val="2523"/>
                </a:lnSpc>
                <a:buFont typeface="Arial"/>
                <a:buChar char="•"/>
              </a:pPr>
              <a:r>
                <a:rPr lang="en-US" sz="1802" spc="36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Unified date format to Month_Year</a:t>
              </a:r>
            </a:p>
            <a:p>
              <a:pPr algn="just" marL="389135" indent="-194567" lvl="1">
                <a:lnSpc>
                  <a:spcPts val="2523"/>
                </a:lnSpc>
                <a:buFont typeface="Arial"/>
                <a:buChar char="•"/>
              </a:pPr>
              <a:r>
                <a:rPr lang="en-US" sz="1802" spc="36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Removed missing values and non-informative columns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136577" y="-28575"/>
              <a:ext cx="2843605" cy="488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81"/>
                </a:lnSpc>
                <a:spcBef>
                  <a:spcPct val="0"/>
                </a:spcBef>
              </a:pPr>
              <a:r>
                <a:rPr lang="en-US" b="true" sz="2305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Merging Logic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598351" y="4657683"/>
            <a:ext cx="5337569" cy="2628979"/>
            <a:chOff x="0" y="0"/>
            <a:chExt cx="7116758" cy="350530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94597"/>
              <a:ext cx="7116758" cy="25107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9135" indent="-194567" lvl="1">
                <a:lnSpc>
                  <a:spcPts val="2523"/>
                </a:lnSpc>
                <a:buFont typeface="Arial"/>
                <a:buChar char="•"/>
              </a:pPr>
              <a:r>
                <a:rPr lang="en-US" sz="1802" spc="36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Extracted temporal features: </a:t>
              </a:r>
            </a:p>
            <a:p>
              <a:pPr algn="l" marL="778270" indent="-259423" lvl="2">
                <a:lnSpc>
                  <a:spcPts val="2523"/>
                </a:lnSpc>
                <a:buFont typeface="Arial"/>
                <a:buChar char="⚬"/>
              </a:pPr>
              <a:r>
                <a:rPr lang="en-US" sz="1802" spc="36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Year, Month, Quarter</a:t>
              </a:r>
            </a:p>
            <a:p>
              <a:pPr algn="l" marL="389135" indent="-194567" lvl="1">
                <a:lnSpc>
                  <a:spcPts val="2523"/>
                </a:lnSpc>
                <a:buFont typeface="Arial"/>
                <a:buChar char="•"/>
              </a:pPr>
              <a:r>
                <a:rPr lang="en-US" sz="1802" spc="36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One-hot encoded cat</a:t>
              </a:r>
              <a:r>
                <a:rPr lang="en-US" sz="1802" spc="36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egorical variables: State, Indicated (Depression/Anxiety)</a:t>
              </a:r>
            </a:p>
            <a:p>
              <a:pPr algn="l" marL="389135" indent="-194567" lvl="1">
                <a:lnSpc>
                  <a:spcPts val="2523"/>
                </a:lnSpc>
                <a:buFont typeface="Arial"/>
                <a:buChar char="•"/>
              </a:pPr>
              <a:r>
                <a:rPr lang="en-US" sz="1802" spc="36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Constructed final target: Combined_Value</a:t>
              </a:r>
            </a:p>
            <a:p>
              <a:pPr algn="l" marL="389135" indent="-194567" lvl="1">
                <a:lnSpc>
                  <a:spcPts val="2523"/>
                </a:lnSpc>
                <a:buFont typeface="Arial"/>
                <a:buChar char="•"/>
              </a:pPr>
              <a:r>
                <a:rPr lang="en-US" sz="1802" spc="36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Normalized and aligned for modeling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34217" y="-28575"/>
              <a:ext cx="3848324" cy="488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81"/>
                </a:lnSpc>
                <a:spcBef>
                  <a:spcPct val="0"/>
                </a:spcBef>
              </a:pPr>
              <a:r>
                <a:rPr lang="en-US" b="true" sz="2305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Feature Engineering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974534" y="8724898"/>
            <a:ext cx="12338932" cy="373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1"/>
              </a:lnSpc>
              <a:spcBef>
                <a:spcPct val="0"/>
              </a:spcBef>
            </a:pPr>
            <a:r>
              <a:rPr lang="en-US" b="true" sz="230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Google Trends + HRSA → Merged Dataset → Feature columns → Combined_Value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DAGlTzoSv0c</dc:identifier>
  <dcterms:modified xsi:type="dcterms:W3CDTF">2011-08-01T06:04:30Z</dcterms:modified>
  <cp:revision>1</cp:revision>
  <dc:title>Capstone Mental Health Demand &amp; Supply Analysis</dc:title>
</cp:coreProperties>
</file>